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374" r:id="rId7"/>
    <p:sldId id="303" r:id="rId8"/>
    <p:sldId id="305" r:id="rId9"/>
    <p:sldId id="306" r:id="rId10"/>
    <p:sldId id="307" r:id="rId11"/>
    <p:sldId id="308" r:id="rId12"/>
    <p:sldId id="311" r:id="rId13"/>
    <p:sldId id="309" r:id="rId14"/>
    <p:sldId id="310" r:id="rId15"/>
    <p:sldId id="312" r:id="rId16"/>
    <p:sldId id="313" r:id="rId17"/>
    <p:sldId id="314" r:id="rId18"/>
    <p:sldId id="315" r:id="rId19"/>
    <p:sldId id="316" r:id="rId20"/>
    <p:sldId id="317" r:id="rId21"/>
    <p:sldId id="329" r:id="rId22"/>
    <p:sldId id="327" r:id="rId23"/>
    <p:sldId id="328" r:id="rId24"/>
    <p:sldId id="330" r:id="rId25"/>
    <p:sldId id="331" r:id="rId26"/>
    <p:sldId id="332" r:id="rId27"/>
    <p:sldId id="352" r:id="rId28"/>
    <p:sldId id="353" r:id="rId29"/>
    <p:sldId id="354" r:id="rId30"/>
    <p:sldId id="355" r:id="rId31"/>
    <p:sldId id="356" r:id="rId32"/>
    <p:sldId id="357" r:id="rId33"/>
    <p:sldId id="359" r:id="rId34"/>
    <p:sldId id="361" r:id="rId35"/>
    <p:sldId id="358" r:id="rId36"/>
    <p:sldId id="362" r:id="rId37"/>
    <p:sldId id="370" r:id="rId38"/>
    <p:sldId id="360" r:id="rId39"/>
    <p:sldId id="367" r:id="rId40"/>
    <p:sldId id="363" r:id="rId41"/>
    <p:sldId id="364" r:id="rId42"/>
    <p:sldId id="368" r:id="rId43"/>
    <p:sldId id="371" r:id="rId44"/>
    <p:sldId id="372" r:id="rId45"/>
    <p:sldId id="373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</p14:sldIdLst>
        </p14:section>
        <p14:section name="C'est quoi Angular ?" id="{EB321506-46CF-4824-A3D1-D7A959A51591}">
          <p14:sldIdLst>
            <p14:sldId id="374"/>
            <p14:sldId id="303"/>
          </p14:sldIdLst>
        </p14:section>
        <p14:section name="Outils nécessaires pour Angular" id="{1D53B4B5-2B2B-4B21-85E9-C9381B26EE09}">
          <p14:sldIdLst>
            <p14:sldId id="305"/>
          </p14:sldIdLst>
        </p14:section>
        <p14:section name="NPM" id="{113DB0FD-CD63-427A-B708-B6E5AAC75CED}">
          <p14:sldIdLst>
            <p14:sldId id="306"/>
            <p14:sldId id="307"/>
            <p14:sldId id="308"/>
            <p14:sldId id="311"/>
            <p14:sldId id="309"/>
            <p14:sldId id="310"/>
            <p14:sldId id="312"/>
          </p14:sldIdLst>
        </p14:section>
        <p14:section name="TypeScript" id="{5BE058D9-8905-4A9E-B689-4DB39C2E3C8F}">
          <p14:sldIdLst>
            <p14:sldId id="313"/>
            <p14:sldId id="314"/>
            <p14:sldId id="315"/>
            <p14:sldId id="316"/>
            <p14:sldId id="317"/>
            <p14:sldId id="329"/>
            <p14:sldId id="327"/>
            <p14:sldId id="328"/>
          </p14:sldIdLst>
        </p14:section>
        <p14:section name="Visual Studio Code" id="{7B40D235-605D-486A-905D-84F5B28F03B9}">
          <p14:sldIdLst>
            <p14:sldId id="330"/>
            <p14:sldId id="331"/>
          </p14:sldIdLst>
        </p14:section>
        <p14:section name="Bootstrap" id="{FDBAEE11-B8BD-4758-8397-BB96E7202ED5}">
          <p14:sldIdLst>
            <p14:sldId id="332"/>
          </p14:sldIdLst>
        </p14:section>
        <p14:section name="Premiers pas avec Angular" id="{355D58BF-6BF5-4AE5-8398-43D26B213EA1}">
          <p14:sldIdLst>
            <p14:sldId id="352"/>
            <p14:sldId id="353"/>
            <p14:sldId id="354"/>
            <p14:sldId id="355"/>
            <p14:sldId id="356"/>
            <p14:sldId id="357"/>
            <p14:sldId id="359"/>
            <p14:sldId id="361"/>
            <p14:sldId id="358"/>
            <p14:sldId id="362"/>
            <p14:sldId id="370"/>
            <p14:sldId id="360"/>
            <p14:sldId id="367"/>
            <p14:sldId id="363"/>
            <p14:sldId id="364"/>
            <p14:sldId id="368"/>
            <p14:sldId id="371"/>
            <p14:sldId id="372"/>
            <p14:sldId id="373"/>
          </p14:sldIdLst>
        </p14:section>
        <p14:section name="Annexe : Bootstrap" id="{1C6DC05E-C939-4AB0-B220-4415B06A6183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73D1"/>
    <a:srgbClr val="FA4098"/>
    <a:srgbClr val="B177BF"/>
    <a:srgbClr val="FFFFFF"/>
    <a:srgbClr val="000000"/>
    <a:srgbClr val="7385D1"/>
    <a:srgbClr val="73B3D1"/>
    <a:srgbClr val="739CD1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3F3A8-39C3-4272-AFD4-0088E865D8B1}" v="2" dt="2023-02-25T16:25:25.268"/>
    <p1510:client id="{94435C75-5222-48EE-8E60-6BD97481C06D}" v="22" dt="2023-01-23T20:35:11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7" autoAdjust="0"/>
    <p:restoredTop sz="96727" autoAdjust="0"/>
  </p:normalViewPr>
  <p:slideViewPr>
    <p:cSldViewPr snapToGrid="0">
      <p:cViewPr varScale="1">
        <p:scale>
          <a:sx n="120" d="100"/>
          <a:sy n="120" d="100"/>
        </p:scale>
        <p:origin x="840" y="91"/>
      </p:cViewPr>
      <p:guideLst/>
    </p:cSldViewPr>
  </p:slideViewPr>
  <p:outlineViewPr>
    <p:cViewPr>
      <p:scale>
        <a:sx n="33" d="100"/>
        <a:sy n="33" d="100"/>
      </p:scale>
      <p:origin x="0" y="-238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0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umière Sébastien" userId="S::sebastien.derumiere@cegepmontpetit.ca::b9cc7026-ea51-432d-bc21-29e951e71528" providerId="AD" clId="Web-{0CB3F3A8-39C3-4272-AFD4-0088E865D8B1}"/>
    <pc:docChg chg="addSld delSld modSection">
      <pc:chgData name="Derumière Sébastien" userId="S::sebastien.derumiere@cegepmontpetit.ca::b9cc7026-ea51-432d-bc21-29e951e71528" providerId="AD" clId="Web-{0CB3F3A8-39C3-4272-AFD4-0088E865D8B1}" dt="2023-02-25T16:25:25.268" v="1"/>
      <pc:docMkLst>
        <pc:docMk/>
      </pc:docMkLst>
      <pc:sldChg chg="new del">
        <pc:chgData name="Derumière Sébastien" userId="S::sebastien.derumiere@cegepmontpetit.ca::b9cc7026-ea51-432d-bc21-29e951e71528" providerId="AD" clId="Web-{0CB3F3A8-39C3-4272-AFD4-0088E865D8B1}" dt="2023-02-25T16:25:25.268" v="1"/>
        <pc:sldMkLst>
          <pc:docMk/>
          <pc:sldMk cId="484979700" sldId="375"/>
        </pc:sldMkLst>
      </pc:sldChg>
    </pc:docChg>
  </pc:docChgLst>
  <pc:docChgLst>
    <pc:chgData name="Derumière Sébastien" userId="S::sebastien.derumiere@cegepmontpetit.ca::b9cc7026-ea51-432d-bc21-29e951e71528" providerId="AD" clId="Web-{94435C75-5222-48EE-8E60-6BD97481C06D}"/>
    <pc:docChg chg="addSld delSld modSld modSection">
      <pc:chgData name="Derumière Sébastien" userId="S::sebastien.derumiere@cegepmontpetit.ca::b9cc7026-ea51-432d-bc21-29e951e71528" providerId="AD" clId="Web-{94435C75-5222-48EE-8E60-6BD97481C06D}" dt="2023-01-23T20:35:11.186" v="19"/>
      <pc:docMkLst>
        <pc:docMk/>
      </pc:docMkLst>
      <pc:sldChg chg="modSp del">
        <pc:chgData name="Derumière Sébastien" userId="S::sebastien.derumiere@cegepmontpetit.ca::b9cc7026-ea51-432d-bc21-29e951e71528" providerId="AD" clId="Web-{94435C75-5222-48EE-8E60-6BD97481C06D}" dt="2023-01-23T20:35:11.186" v="19"/>
        <pc:sldMkLst>
          <pc:docMk/>
          <pc:sldMk cId="1926844504" sldId="304"/>
        </pc:sldMkLst>
        <pc:spChg chg="mod">
          <ac:chgData name="Derumière Sébastien" userId="S::sebastien.derumiere@cegepmontpetit.ca::b9cc7026-ea51-432d-bc21-29e951e71528" providerId="AD" clId="Web-{94435C75-5222-48EE-8E60-6BD97481C06D}" dt="2023-01-23T20:34:07.935" v="10" actId="20577"/>
          <ac:spMkLst>
            <pc:docMk/>
            <pc:sldMk cId="1926844504" sldId="304"/>
            <ac:spMk id="2" creationId="{DFD70FC1-9E66-45C3-9A86-E961EC600F15}"/>
          </ac:spMkLst>
        </pc:spChg>
        <pc:spChg chg="mod">
          <ac:chgData name="Derumière Sébastien" userId="S::sebastien.derumiere@cegepmontpetit.ca::b9cc7026-ea51-432d-bc21-29e951e71528" providerId="AD" clId="Web-{94435C75-5222-48EE-8E60-6BD97481C06D}" dt="2023-01-23T20:34:21.107" v="18" actId="20577"/>
          <ac:spMkLst>
            <pc:docMk/>
            <pc:sldMk cId="1926844504" sldId="304"/>
            <ac:spMk id="4" creationId="{63DAB1C9-3E9F-46A8-9B9D-945F44DE319C}"/>
          </ac:spMkLst>
        </pc:spChg>
      </pc:sldChg>
      <pc:sldChg chg="add replId">
        <pc:chgData name="Derumière Sébastien" userId="S::sebastien.derumiere@cegepmontpetit.ca::b9cc7026-ea51-432d-bc21-29e951e71528" providerId="AD" clId="Web-{94435C75-5222-48EE-8E60-6BD97481C06D}" dt="2023-01-23T20:33:58.279" v="0"/>
        <pc:sldMkLst>
          <pc:docMk/>
          <pc:sldMk cId="4134172864" sldId="3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>
                <a:solidFill>
                  <a:srgbClr val="73B3D1"/>
                </a:solidFill>
              </a:rPr>
              <a:t>Prog. Web orientée services Hiver 2022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C23620-5D2E-424B-92C0-1DDE3C248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9778"/>
            <a:ext cx="121920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E364DD-3988-45CD-8F1D-400F5613D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6339"/>
            <a:ext cx="12192000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E2ABD-74EB-4C40-A423-2793F742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" y="136524"/>
            <a:ext cx="5355449" cy="60831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A42597-091B-49A8-BF65-49B9DFF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515600" cy="5147506"/>
          </a:xfrm>
        </p:spPr>
        <p:txBody>
          <a:bodyPr/>
          <a:lstStyle>
            <a:lvl1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rgbClr val="8197B6"/>
                </a:solidFill>
              </a:defRPr>
            </a:lvl2pPr>
            <a:lvl3pPr>
              <a:buFont typeface="Arial" panose="020B0604020202020204" pitchFamily="34" charset="0"/>
              <a:buChar char="•"/>
              <a:defRPr>
                <a:solidFill>
                  <a:srgbClr val="8197B6"/>
                </a:solidFill>
              </a:defRPr>
            </a:lvl3pPr>
            <a:lvl4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4pPr>
            <a:lvl5pPr>
              <a:buFont typeface="Symbol" panose="05050102010706020507" pitchFamily="18" charset="2"/>
              <a:buChar char=""/>
              <a:defRPr>
                <a:solidFill>
                  <a:srgbClr val="8197B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6F0D96-2FC6-41FE-8F4D-3BD0C895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6193-6046-4F1C-973B-6E9D1040F788}" type="datetimeFigureOut">
              <a:rPr lang="fr-CA" smtClean="0"/>
              <a:t>2023-02-25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5AF6-EA85-4630-AD21-146CDDD5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7F81B4-34C2-4D55-8917-1F268458A624}"/>
              </a:ext>
            </a:extLst>
          </p:cNvPr>
          <p:cNvSpPr txBox="1"/>
          <p:nvPr userDrawn="1"/>
        </p:nvSpPr>
        <p:spPr>
          <a:xfrm>
            <a:off x="10016011" y="6430304"/>
            <a:ext cx="212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chemeClr val="bg1"/>
                </a:solidFill>
              </a:rPr>
              <a:t>Programmation Web serveur</a:t>
            </a:r>
          </a:p>
        </p:txBody>
      </p:sp>
    </p:spTree>
    <p:extLst>
      <p:ext uri="{BB962C8B-B14F-4D97-AF65-F5344CB8AC3E}">
        <p14:creationId xmlns:p14="http://schemas.microsoft.com/office/powerpoint/2010/main" val="25225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ypescriptlang.org/docs/handbook/typescript-tooling-in-5-minute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53.png"/><Relationship Id="rId2" Type="http://schemas.openxmlformats.org/officeDocument/2006/relationships/hyperlink" Target="4204W6_semaine1.pptx#-1,13,Cr&#233;er un projet Angular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Introduction à </a:t>
            </a:r>
            <a:r>
              <a:rPr lang="fr-CA" noProof="0" dirty="0" err="1"/>
              <a:t>Angular</a:t>
            </a:r>
            <a:r>
              <a:rPr lang="fr-CA" noProof="0" dirty="0"/>
              <a:t> 👶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8DC693-2FF8-4026-BB8F-A115E67BC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4261103"/>
            <a:ext cx="1615439" cy="16154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87" y="6281927"/>
            <a:ext cx="499873" cy="4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Installer une dépendance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Installer</a:t>
            </a:r>
            <a:r>
              <a:rPr lang="fr-CA"/>
              <a:t> une </a:t>
            </a:r>
            <a:r>
              <a:rPr lang="fr-CA">
                <a:solidFill>
                  <a:srgbClr val="FA4098"/>
                </a:solidFill>
              </a:rPr>
              <a:t>dépendance</a:t>
            </a:r>
            <a:r>
              <a:rPr lang="fr-CA"/>
              <a:t> </a:t>
            </a:r>
            <a:r>
              <a:rPr lang="en-CA"/>
              <a:t>🍷🚬</a:t>
            </a:r>
          </a:p>
          <a:p>
            <a:pPr lvl="1"/>
            <a:r>
              <a:rPr lang="en-CA"/>
              <a:t> Rendez-vous à l’intérieur du répertoire d’un </a:t>
            </a:r>
            <a:r>
              <a:rPr lang="en-CA">
                <a:solidFill>
                  <a:srgbClr val="FA4098"/>
                </a:solidFill>
              </a:rPr>
              <a:t>projet Angular </a:t>
            </a:r>
            <a:r>
              <a:rPr lang="en-CA"/>
              <a:t>avec l’explorateur de fichier. (Tel que ci-gauche)</a:t>
            </a:r>
          </a:p>
          <a:p>
            <a:pPr lvl="1"/>
            <a:r>
              <a:rPr lang="en-CA"/>
              <a:t> </a:t>
            </a:r>
            <a:r>
              <a:rPr lang="fr-CA"/>
              <a:t>Faites </a:t>
            </a:r>
            <a:r>
              <a:rPr lang="fr-CA">
                <a:solidFill>
                  <a:srgbClr val="FA4098"/>
                </a:solidFill>
              </a:rPr>
              <a:t>Shift</a:t>
            </a:r>
            <a:r>
              <a:rPr lang="fr-CA"/>
              <a:t> + </a:t>
            </a:r>
            <a:r>
              <a:rPr lang="fr-CA">
                <a:solidFill>
                  <a:srgbClr val="FA4098"/>
                </a:solidFill>
              </a:rPr>
              <a:t>Clic-droit</a:t>
            </a:r>
            <a:r>
              <a:rPr lang="fr-CA"/>
              <a:t> dans l’explorateur -&gt; </a:t>
            </a:r>
            <a:r>
              <a:rPr lang="fr-CA">
                <a:solidFill>
                  <a:srgbClr val="FA4098"/>
                </a:solidFill>
              </a:rPr>
              <a:t>Ouvrir Powershell</a:t>
            </a:r>
          </a:p>
          <a:p>
            <a:pPr lvl="1"/>
            <a:r>
              <a:rPr lang="fr-CA"/>
              <a:t> Avant d’installer la </a:t>
            </a:r>
            <a:r>
              <a:rPr lang="fr-CA" b="1"/>
              <a:t>dépendance</a:t>
            </a:r>
            <a:r>
              <a:rPr lang="fr-CA"/>
              <a:t>, jetez un petit coup d’œil au fichier </a:t>
            </a:r>
            <a:r>
              <a:rPr lang="fr-CA">
                <a:solidFill>
                  <a:schemeClr val="tx1"/>
                </a:solidFill>
              </a:rPr>
              <a:t>package.json</a:t>
            </a:r>
            <a:r>
              <a:rPr lang="fr-CA"/>
              <a:t>.</a:t>
            </a:r>
          </a:p>
          <a:p>
            <a:pPr lvl="2"/>
            <a:r>
              <a:rPr lang="fr-CA"/>
              <a:t> Ici sont listées les dépendances du projet.</a:t>
            </a:r>
          </a:p>
          <a:p>
            <a:pPr lvl="2"/>
            <a:endParaRPr lang="fr-CA"/>
          </a:p>
          <a:p>
            <a:pPr lvl="1"/>
            <a:r>
              <a:rPr lang="fr-CA"/>
              <a:t> Installons la dépendance </a:t>
            </a:r>
            <a:r>
              <a:rPr lang="fr-CA">
                <a:solidFill>
                  <a:srgbClr val="FA4098"/>
                </a:solidFill>
              </a:rPr>
              <a:t>bootstrap</a:t>
            </a:r>
            <a:r>
              <a:rPr lang="fr-CA"/>
              <a:t> :</a:t>
            </a:r>
          </a:p>
          <a:p>
            <a:pPr lvl="2"/>
            <a:r>
              <a:rPr lang="fr-CA"/>
              <a:t> Commande : </a:t>
            </a:r>
            <a:r>
              <a:rPr lang="fr-CA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npm install bootstrap</a:t>
            </a:r>
          </a:p>
          <a:p>
            <a:pPr lvl="2"/>
            <a:r>
              <a:rPr lang="fr-CA"/>
              <a:t> Dans </a:t>
            </a:r>
            <a:r>
              <a:rPr lang="fr-CA">
                <a:solidFill>
                  <a:schemeClr val="tx1"/>
                </a:solidFill>
              </a:rPr>
              <a:t>package.json</a:t>
            </a:r>
            <a:r>
              <a:rPr lang="fr-CA"/>
              <a:t>, on peut maintenant retrouver une ligne pour </a:t>
            </a:r>
            <a:r>
              <a:rPr lang="fr-CA">
                <a:solidFill>
                  <a:srgbClr val="FA4098"/>
                </a:solidFill>
              </a:rPr>
              <a:t>bootstrap</a:t>
            </a:r>
            <a:r>
              <a:rPr lang="fr-CA"/>
              <a:t> !</a:t>
            </a:r>
          </a:p>
          <a:p>
            <a:pPr lvl="2"/>
            <a:endParaRPr lang="fr-CA"/>
          </a:p>
          <a:p>
            <a:pPr lvl="2"/>
            <a:r>
              <a:rPr lang="fr-CA"/>
              <a:t> Dans le dossier </a:t>
            </a:r>
            <a:r>
              <a:rPr lang="fr-CA">
                <a:solidFill>
                  <a:schemeClr val="tx1"/>
                </a:solidFill>
              </a:rPr>
              <a:t>node_modules </a:t>
            </a:r>
            <a:r>
              <a:rPr lang="fr-CA"/>
              <a:t>(qui est très lourd </a:t>
            </a:r>
            <a:r>
              <a:rPr lang="en-CA"/>
              <a:t>🐳</a:t>
            </a:r>
            <a:r>
              <a:rPr lang="fr-CA"/>
              <a:t>), on a les ressources nécessaires au fonctionnement des librairies / dépendances. On retrouve maintenant un dossier « </a:t>
            </a:r>
            <a:r>
              <a:rPr lang="fr-CA">
                <a:solidFill>
                  <a:schemeClr val="tx1"/>
                </a:solidFill>
              </a:rPr>
              <a:t>bootstrap</a:t>
            </a:r>
            <a:r>
              <a:rPr lang="fr-CA"/>
              <a:t> » avec ses fichiers.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4DAB82-5E67-44C2-A25C-84497F88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3" y="1660925"/>
            <a:ext cx="872599" cy="19146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4DDC97-E543-46FC-941F-796C1614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130" y="3180567"/>
            <a:ext cx="4123867" cy="966401"/>
          </a:xfrm>
          <a:prstGeom prst="rect">
            <a:avLst/>
          </a:prstGeom>
          <a:ln w="19050">
            <a:solidFill>
              <a:srgbClr val="7385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C85CCB-0D1B-4D30-86EE-6E04ED88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30" y="4872264"/>
            <a:ext cx="2593030" cy="334345"/>
          </a:xfrm>
          <a:prstGeom prst="rect">
            <a:avLst/>
          </a:prstGeom>
          <a:ln w="19050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179558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Désinstaller une dépendance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Désinstaller</a:t>
            </a:r>
            <a:r>
              <a:rPr lang="fr-CA"/>
              <a:t> une </a:t>
            </a:r>
            <a:r>
              <a:rPr lang="fr-CA">
                <a:solidFill>
                  <a:srgbClr val="FA4098"/>
                </a:solidFill>
              </a:rPr>
              <a:t>dépendance</a:t>
            </a:r>
          </a:p>
          <a:p>
            <a:pPr lvl="1"/>
            <a:r>
              <a:rPr lang="fr-CA"/>
              <a:t> </a:t>
            </a:r>
            <a:r>
              <a:rPr lang="en-CA"/>
              <a:t>Rendez-vous à l’intérieur du répertoire d’un </a:t>
            </a:r>
            <a:r>
              <a:rPr lang="en-CA">
                <a:solidFill>
                  <a:srgbClr val="FA4098"/>
                </a:solidFill>
              </a:rPr>
              <a:t>projet Angular </a:t>
            </a:r>
            <a:r>
              <a:rPr lang="en-CA"/>
              <a:t>avec l’explorateur de fichier. (Tel que ci-gauche)</a:t>
            </a:r>
          </a:p>
          <a:p>
            <a:pPr lvl="1"/>
            <a:r>
              <a:rPr lang="en-CA"/>
              <a:t> </a:t>
            </a:r>
            <a:r>
              <a:rPr lang="fr-CA"/>
              <a:t>Faites </a:t>
            </a:r>
            <a:r>
              <a:rPr lang="fr-CA">
                <a:solidFill>
                  <a:srgbClr val="FA4098"/>
                </a:solidFill>
              </a:rPr>
              <a:t>Shift</a:t>
            </a:r>
            <a:r>
              <a:rPr lang="fr-CA"/>
              <a:t> + </a:t>
            </a:r>
            <a:r>
              <a:rPr lang="fr-CA">
                <a:solidFill>
                  <a:srgbClr val="FA4098"/>
                </a:solidFill>
              </a:rPr>
              <a:t>Clic-droit</a:t>
            </a:r>
            <a:r>
              <a:rPr lang="fr-CA"/>
              <a:t> dans l’explorateur -&gt; </a:t>
            </a:r>
            <a:r>
              <a:rPr lang="fr-CA">
                <a:solidFill>
                  <a:srgbClr val="FA4098"/>
                </a:solidFill>
              </a:rPr>
              <a:t>Ouvrir Powershell</a:t>
            </a:r>
          </a:p>
          <a:p>
            <a:pPr lvl="2"/>
            <a:r>
              <a:rPr lang="fr-CA"/>
              <a:t> Tapez la commande : </a:t>
            </a:r>
            <a:r>
              <a:rPr lang="fr-CA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npm uninstall bootstrap</a:t>
            </a:r>
            <a:r>
              <a:rPr lang="fr-CA"/>
              <a:t> (Par exemple pour retirer Bootstrap)</a:t>
            </a:r>
          </a:p>
          <a:p>
            <a:pPr lvl="2"/>
            <a:r>
              <a:rPr lang="fr-CA"/>
              <a:t> La ligne pour </a:t>
            </a:r>
            <a:r>
              <a:rPr lang="fr-CA">
                <a:solidFill>
                  <a:srgbClr val="FA4098"/>
                </a:solidFill>
              </a:rPr>
              <a:t>bootstrap</a:t>
            </a:r>
            <a:r>
              <a:rPr lang="fr-CA"/>
              <a:t> va disparaître dans </a:t>
            </a:r>
            <a:r>
              <a:rPr lang="fr-CA">
                <a:solidFill>
                  <a:schemeClr val="tx1"/>
                </a:solidFill>
              </a:rPr>
              <a:t>package.json</a:t>
            </a:r>
          </a:p>
          <a:p>
            <a:pPr lvl="2"/>
            <a:r>
              <a:rPr lang="fr-CA"/>
              <a:t> Le dossier pour </a:t>
            </a:r>
            <a:r>
              <a:rPr lang="fr-CA">
                <a:solidFill>
                  <a:srgbClr val="FA4098"/>
                </a:solidFill>
              </a:rPr>
              <a:t>bootstrap</a:t>
            </a:r>
            <a:r>
              <a:rPr lang="fr-CA"/>
              <a:t> va disparaître dans </a:t>
            </a:r>
            <a:r>
              <a:rPr lang="fr-CA">
                <a:solidFill>
                  <a:srgbClr val="000000"/>
                </a:solidFill>
              </a:rPr>
              <a:t>node_modules</a:t>
            </a:r>
          </a:p>
          <a:p>
            <a:pPr lvl="2"/>
            <a:r>
              <a:rPr lang="fr-CA"/>
              <a:t> La prochaine fois que vous mettrez une </a:t>
            </a:r>
            <a:r>
              <a:rPr lang="en-CA"/>
              <a:t>🦷 sous votre oreiller la fée va laisser 20$ au lieu de 1$.</a:t>
            </a: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2625FC-65AE-4340-AB34-B3AF6384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3" y="1660925"/>
            <a:ext cx="872599" cy="19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Réinstaller les dépendances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Mettre à jour </a:t>
            </a:r>
            <a:r>
              <a:rPr lang="fr-CA"/>
              <a:t>/</a:t>
            </a:r>
            <a:r>
              <a:rPr lang="fr-CA">
                <a:solidFill>
                  <a:srgbClr val="FA4098"/>
                </a:solidFill>
              </a:rPr>
              <a:t> réinstaller</a:t>
            </a:r>
            <a:r>
              <a:rPr lang="fr-CA"/>
              <a:t> les </a:t>
            </a:r>
            <a:r>
              <a:rPr lang="fr-CA">
                <a:solidFill>
                  <a:srgbClr val="FA4098"/>
                </a:solidFill>
              </a:rPr>
              <a:t>dépendances</a:t>
            </a:r>
          </a:p>
          <a:p>
            <a:pPr lvl="1"/>
            <a:r>
              <a:rPr lang="fr-CA"/>
              <a:t> Remarque : le dossier </a:t>
            </a:r>
            <a:r>
              <a:rPr lang="fr-CA">
                <a:solidFill>
                  <a:schemeClr val="tx1"/>
                </a:solidFill>
              </a:rPr>
              <a:t>node_modules </a:t>
            </a:r>
            <a:r>
              <a:rPr lang="fr-CA"/>
              <a:t>est très lourd. </a:t>
            </a:r>
            <a:r>
              <a:rPr lang="en-CA"/>
              <a:t>🐳</a:t>
            </a:r>
          </a:p>
          <a:p>
            <a:pPr lvl="2"/>
            <a:r>
              <a:rPr lang="en-CA"/>
              <a:t> Quand on veut déplacer le projet d’un appareil à l’autre, ça prend de la place sur le support utilisé. 💿💾</a:t>
            </a:r>
          </a:p>
          <a:p>
            <a:pPr lvl="2"/>
            <a:r>
              <a:rPr lang="en-CA"/>
              <a:t> </a:t>
            </a:r>
            <a:r>
              <a:rPr lang="en-CA" b="1"/>
              <a:t>Solution</a:t>
            </a:r>
            <a:r>
              <a:rPr lang="en-CA"/>
              <a:t> : On peut supprimer tout le contenu de </a:t>
            </a:r>
            <a:r>
              <a:rPr lang="en-CA">
                <a:solidFill>
                  <a:schemeClr val="tx1"/>
                </a:solidFill>
              </a:rPr>
              <a:t>node_modules</a:t>
            </a:r>
            <a:r>
              <a:rPr lang="en-CA"/>
              <a:t>. 🤪</a:t>
            </a:r>
          </a:p>
          <a:p>
            <a:pPr lvl="2"/>
            <a:r>
              <a:rPr lang="en-CA"/>
              <a:t> Disons qu’on déplace ensuite le projet sur une autre machine.</a:t>
            </a:r>
          </a:p>
          <a:p>
            <a:pPr lvl="3"/>
            <a:r>
              <a:rPr lang="en-CA"/>
              <a:t>On peut taper la commande </a:t>
            </a:r>
            <a:r>
              <a:rPr lang="en-CA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npm install</a:t>
            </a:r>
            <a:r>
              <a:rPr lang="en-CA"/>
              <a:t> et </a:t>
            </a:r>
            <a:r>
              <a:rPr lang="en-CA">
                <a:solidFill>
                  <a:srgbClr val="FA4098"/>
                </a:solidFill>
              </a:rPr>
              <a:t>npm</a:t>
            </a:r>
            <a:r>
              <a:rPr lang="en-CA"/>
              <a:t> va vérifier la </a:t>
            </a:r>
            <a:r>
              <a:rPr lang="en-CA">
                <a:solidFill>
                  <a:srgbClr val="FA4098"/>
                </a:solidFill>
              </a:rPr>
              <a:t>liste des dépendances </a:t>
            </a:r>
            <a:r>
              <a:rPr lang="en-CA"/>
              <a:t>dans le fichier </a:t>
            </a:r>
            <a:r>
              <a:rPr lang="en-CA">
                <a:solidFill>
                  <a:schemeClr val="tx1"/>
                </a:solidFill>
              </a:rPr>
              <a:t>package.json </a:t>
            </a:r>
            <a:r>
              <a:rPr lang="en-CA"/>
              <a:t>et va touuuut réinstaller les ressources nécessaires dans </a:t>
            </a:r>
            <a:r>
              <a:rPr lang="en-CA">
                <a:solidFill>
                  <a:schemeClr val="tx1"/>
                </a:solidFill>
              </a:rPr>
              <a:t>node_modules</a:t>
            </a:r>
            <a:r>
              <a:rPr lang="en-CA"/>
              <a:t>.</a:t>
            </a:r>
          </a:p>
          <a:p>
            <a:pPr lvl="3"/>
            <a:r>
              <a:rPr lang="en-CA"/>
              <a:t>Cette commande permet également de mettre à jour des packages / installer les ressources manquantes.</a:t>
            </a:r>
          </a:p>
          <a:p>
            <a:pPr lvl="2"/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1F72042-6418-4CF0-9A52-543FF612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29" y="802701"/>
            <a:ext cx="2810267" cy="12288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FD502A9-4D90-463B-ABCE-CA29E59E0EC5}"/>
              </a:ext>
            </a:extLst>
          </p:cNvPr>
          <p:cNvSpPr txBox="1"/>
          <p:nvPr/>
        </p:nvSpPr>
        <p:spPr>
          <a:xfrm>
            <a:off x="9882183" y="1743737"/>
            <a:ext cx="133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>
                <a:solidFill>
                  <a:srgbClr val="7385D1"/>
                </a:solidFill>
              </a:rPr>
              <a:t>😠😬</a:t>
            </a:r>
            <a:endParaRPr lang="fr-CA" sz="1400">
              <a:solidFill>
                <a:srgbClr val="738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4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c’est quoi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C’est quoi </a:t>
            </a:r>
            <a:r>
              <a:rPr lang="fr-CA">
                <a:solidFill>
                  <a:srgbClr val="FA4098"/>
                </a:solidFill>
              </a:rPr>
              <a:t>TypeScript</a:t>
            </a:r>
            <a:r>
              <a:rPr lang="fr-CA"/>
              <a:t> ? </a:t>
            </a:r>
            <a:r>
              <a:rPr lang="en-CA"/>
              <a:t>🤔</a:t>
            </a:r>
            <a:endParaRPr lang="fr-CA"/>
          </a:p>
          <a:p>
            <a:pPr lvl="1"/>
            <a:r>
              <a:rPr lang="fr-CA"/>
              <a:t> Un « superset » de </a:t>
            </a:r>
            <a:r>
              <a:rPr lang="fr-CA">
                <a:solidFill>
                  <a:srgbClr val="FA4098"/>
                </a:solidFill>
              </a:rPr>
              <a:t>JavaScript</a:t>
            </a:r>
            <a:r>
              <a:rPr lang="fr-CA"/>
              <a:t>. Donc </a:t>
            </a:r>
            <a:r>
              <a:rPr lang="fr-CA">
                <a:solidFill>
                  <a:srgbClr val="FA4098"/>
                </a:solidFill>
              </a:rPr>
              <a:t>JavaScript</a:t>
            </a:r>
            <a:r>
              <a:rPr lang="fr-CA"/>
              <a:t> avec des outils supplémentaires</a:t>
            </a:r>
          </a:p>
          <a:p>
            <a:pPr lvl="2"/>
            <a:r>
              <a:rPr lang="fr-CA"/>
              <a:t> Classes, typage, plus de robustesse, etc.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JavaScript</a:t>
            </a:r>
            <a:r>
              <a:rPr lang="fr-CA"/>
              <a:t> offre énormément de libertés</a:t>
            </a:r>
          </a:p>
          <a:p>
            <a:pPr lvl="2"/>
            <a:r>
              <a:rPr lang="fr-CA"/>
              <a:t> Ex : Pas besoin de types pour les variables, pas besoin d’initialiser une variable de classe, etc.</a:t>
            </a:r>
          </a:p>
          <a:p>
            <a:pPr lvl="2"/>
            <a:r>
              <a:rPr lang="fr-CA"/>
              <a:t> Par contre, certaines libertés augmentent les chances de bogues lors de l’exécution.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TypeScript</a:t>
            </a:r>
            <a:r>
              <a:rPr lang="fr-CA"/>
              <a:t> nous aide à créer une application plus robuste</a:t>
            </a:r>
          </a:p>
          <a:p>
            <a:pPr lvl="2"/>
            <a:r>
              <a:rPr lang="fr-CA"/>
              <a:t> Quelques nouvelles contraintes, mais permet que certains problèmes soient réglés lors de l’écriture ou de la compilation du code plutôt qu’à l’exécution.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Angular</a:t>
            </a:r>
            <a:r>
              <a:rPr lang="fr-CA"/>
              <a:t> fonctionne avec </a:t>
            </a:r>
            <a:r>
              <a:rPr lang="fr-CA">
                <a:solidFill>
                  <a:srgbClr val="FA4098"/>
                </a:solidFill>
              </a:rPr>
              <a:t>TypeScript</a:t>
            </a:r>
            <a:r>
              <a:rPr lang="fr-CA"/>
              <a:t>. On pourrait aussi se contenter de l’utiliser avec </a:t>
            </a:r>
            <a:r>
              <a:rPr lang="fr-CA">
                <a:solidFill>
                  <a:srgbClr val="FA4098"/>
                </a:solidFill>
              </a:rPr>
              <a:t>JavaScript</a:t>
            </a:r>
            <a:r>
              <a:rPr lang="fr-CA"/>
              <a:t>, mais nous profiterons de la robustesse de </a:t>
            </a:r>
            <a:r>
              <a:rPr lang="fr-CA">
                <a:solidFill>
                  <a:srgbClr val="FA4098"/>
                </a:solidFill>
              </a:rPr>
              <a:t>TypeScript</a:t>
            </a:r>
            <a:r>
              <a:rPr lang="fr-CA"/>
              <a:t>.</a:t>
            </a:r>
          </a:p>
          <a:p>
            <a:pPr lvl="1"/>
            <a:r>
              <a:rPr lang="fr-CA"/>
              <a:t> Les fichiers avec du code </a:t>
            </a:r>
            <a:r>
              <a:rPr lang="fr-CA">
                <a:solidFill>
                  <a:srgbClr val="FA4098"/>
                </a:solidFill>
              </a:rPr>
              <a:t>TypeScript </a:t>
            </a:r>
            <a:r>
              <a:rPr lang="fr-CA"/>
              <a:t>ont l’extension </a:t>
            </a:r>
            <a:r>
              <a:rPr lang="fr-CA">
                <a:solidFill>
                  <a:srgbClr val="FA4098"/>
                </a:solidFill>
              </a:rPr>
              <a:t>.ts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9E1057-43D7-4161-9C3F-56B6AEEE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033" y="864188"/>
            <a:ext cx="1514686" cy="8287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DC8BE1-3AC0-4934-A727-A6E53C47C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17" y="959068"/>
            <a:ext cx="639029" cy="6390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5B2B5A-D14F-43DE-98A1-22EB41D69632}"/>
              </a:ext>
            </a:extLst>
          </p:cNvPr>
          <p:cNvSpPr txBox="1"/>
          <p:nvPr/>
        </p:nvSpPr>
        <p:spPr>
          <a:xfrm>
            <a:off x="0" y="6396335"/>
            <a:ext cx="787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rgbClr val="7385D1"/>
                </a:solidFill>
              </a:rPr>
              <a:t>Petit tutoriel TypeScript : </a:t>
            </a:r>
            <a:r>
              <a:rPr lang="fr-CA" sz="1200">
                <a:solidFill>
                  <a:srgbClr val="7385D1"/>
                </a:solidFill>
                <a:hlinkClick r:id="rId4"/>
              </a:rPr>
              <a:t>https://www.typescriptlang.org/docs/handbook/typescript-tooling-in-5-minutes.html</a:t>
            </a:r>
            <a:endParaRPr lang="fr-CA" sz="1200">
              <a:solidFill>
                <a:srgbClr val="7385D1"/>
              </a:solidFill>
            </a:endParaRPr>
          </a:p>
          <a:p>
            <a:r>
              <a:rPr lang="fr-CA" sz="1200">
                <a:solidFill>
                  <a:srgbClr val="7385D1"/>
                </a:solidFill>
              </a:rPr>
              <a:t>Cela dit, les notions associées à TypeScript seront abordées à mesure dans les notes de cours aussi.</a:t>
            </a:r>
          </a:p>
        </p:txBody>
      </p:sp>
    </p:spTree>
    <p:extLst>
      <p:ext uri="{BB962C8B-B14F-4D97-AF65-F5344CB8AC3E}">
        <p14:creationId xmlns:p14="http://schemas.microsoft.com/office/powerpoint/2010/main" val="143358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Syntaxe </a:t>
            </a:r>
            <a:r>
              <a:rPr lang="fr-CA">
                <a:solidFill>
                  <a:srgbClr val="FA4098"/>
                </a:solidFill>
              </a:rPr>
              <a:t>JavaScript</a:t>
            </a:r>
          </a:p>
          <a:p>
            <a:pPr lvl="1"/>
            <a:r>
              <a:rPr lang="fr-CA"/>
              <a:t> Plutôt similaire à </a:t>
            </a:r>
            <a:r>
              <a:rPr lang="fr-CA">
                <a:solidFill>
                  <a:srgbClr val="FA4098"/>
                </a:solidFill>
              </a:rPr>
              <a:t>C#</a:t>
            </a:r>
            <a:r>
              <a:rPr lang="fr-CA"/>
              <a:t> / </a:t>
            </a:r>
            <a:r>
              <a:rPr lang="fr-CA">
                <a:solidFill>
                  <a:srgbClr val="FA4098"/>
                </a:solidFill>
              </a:rPr>
              <a:t>Java</a:t>
            </a:r>
            <a:r>
              <a:rPr lang="fr-CA"/>
              <a:t> pour beaucoup d’aspects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8F028-330C-4C3C-82A5-D62505C2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64" y="2367624"/>
            <a:ext cx="6249272" cy="368668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3427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: 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Quelques exemples de différences avec </a:t>
            </a:r>
            <a:r>
              <a:rPr lang="fr-CA">
                <a:solidFill>
                  <a:srgbClr val="FA4098"/>
                </a:solidFill>
              </a:rPr>
              <a:t>TypeScript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Typage pour les paramètres</a:t>
            </a:r>
            <a:r>
              <a:rPr lang="fr-CA"/>
              <a:t> et </a:t>
            </a:r>
            <a:r>
              <a:rPr lang="fr-CA">
                <a:solidFill>
                  <a:srgbClr val="FA4098"/>
                </a:solidFill>
              </a:rPr>
              <a:t>type retourné </a:t>
            </a:r>
            <a:r>
              <a:rPr lang="fr-CA"/>
              <a:t>d’une fonction 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CFDA6F-C1AB-4D12-B6FD-B4E5A25A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80" y="2725760"/>
            <a:ext cx="5839640" cy="111458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56BF46-4270-403E-BDB8-9A0AD48DB736}"/>
              </a:ext>
            </a:extLst>
          </p:cNvPr>
          <p:cNvSpPr txBox="1"/>
          <p:nvPr/>
        </p:nvSpPr>
        <p:spPr>
          <a:xfrm>
            <a:off x="4783643" y="2200865"/>
            <a:ext cx="29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FA4098"/>
                </a:solidFill>
              </a:rPr>
              <a:t>Type du paramètre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BE5646-A57F-40BA-8A02-4222B1BB96F5}"/>
              </a:ext>
            </a:extLst>
          </p:cNvPr>
          <p:cNvSpPr txBox="1"/>
          <p:nvPr/>
        </p:nvSpPr>
        <p:spPr>
          <a:xfrm>
            <a:off x="7886396" y="2200702"/>
            <a:ext cx="412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FA4098"/>
                </a:solidFill>
              </a:rPr>
              <a:t>Type retourné par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printToConsole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CD527EC-13B0-438B-B7D0-BCB5C51C0F10}"/>
              </a:ext>
            </a:extLst>
          </p:cNvPr>
          <p:cNvCxnSpPr/>
          <p:nvPr/>
        </p:nvCxnSpPr>
        <p:spPr>
          <a:xfrm>
            <a:off x="6539537" y="2570197"/>
            <a:ext cx="283779" cy="267595"/>
          </a:xfrm>
          <a:prstGeom prst="straightConnector1">
            <a:avLst/>
          </a:prstGeom>
          <a:ln w="28575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DC7EE7-FFB0-40A5-B166-9DC950054EF7}"/>
              </a:ext>
            </a:extLst>
          </p:cNvPr>
          <p:cNvCxnSpPr>
            <a:cxnSpLocks/>
          </p:cNvCxnSpPr>
          <p:nvPr/>
        </p:nvCxnSpPr>
        <p:spPr>
          <a:xfrm flipH="1">
            <a:off x="8495512" y="2570197"/>
            <a:ext cx="282728" cy="267594"/>
          </a:xfrm>
          <a:prstGeom prst="straightConnector1">
            <a:avLst/>
          </a:prstGeom>
          <a:ln w="28575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611AC9C0-10E3-404D-9E45-5312016C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61" y="4654323"/>
            <a:ext cx="5029902" cy="82879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BF43060-680F-4D11-9DEC-97BC6D8A3E43}"/>
              </a:ext>
            </a:extLst>
          </p:cNvPr>
          <p:cNvSpPr txBox="1"/>
          <p:nvPr/>
        </p:nvSpPr>
        <p:spPr>
          <a:xfrm>
            <a:off x="6558286" y="5491485"/>
            <a:ext cx="412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>
                <a:solidFill>
                  <a:srgbClr val="7385D1"/>
                </a:solidFill>
              </a:rPr>
              <a:t>Fonction similaire en </a:t>
            </a:r>
            <a:r>
              <a:rPr lang="fr-CA" sz="1600" b="1">
                <a:solidFill>
                  <a:srgbClr val="FA4098"/>
                </a:solidFill>
              </a:rPr>
              <a:t>Java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62C567E-B969-4FFF-927B-2EC4E5859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329" y="4654323"/>
            <a:ext cx="3820058" cy="106694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5A8280E-5941-4971-808B-9E4A13DCE70F}"/>
              </a:ext>
            </a:extLst>
          </p:cNvPr>
          <p:cNvSpPr txBox="1"/>
          <p:nvPr/>
        </p:nvSpPr>
        <p:spPr>
          <a:xfrm>
            <a:off x="1171532" y="5735394"/>
            <a:ext cx="412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>
                <a:solidFill>
                  <a:srgbClr val="7385D1"/>
                </a:solidFill>
              </a:rPr>
              <a:t>Fonction similaire en </a:t>
            </a:r>
            <a:r>
              <a:rPr lang="fr-CA" sz="1600" b="1">
                <a:solidFill>
                  <a:srgbClr val="FA4098"/>
                </a:solidFill>
              </a:rPr>
              <a:t>JavaScript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9349C87-BEC7-486A-9517-E17C544504BA}"/>
              </a:ext>
            </a:extLst>
          </p:cNvPr>
          <p:cNvSpPr txBox="1"/>
          <p:nvPr/>
        </p:nvSpPr>
        <p:spPr>
          <a:xfrm>
            <a:off x="4015024" y="3851851"/>
            <a:ext cx="412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>
                <a:solidFill>
                  <a:srgbClr val="7385D1"/>
                </a:solidFill>
              </a:rPr>
              <a:t>Fonction en </a:t>
            </a:r>
            <a:r>
              <a:rPr lang="fr-CA" sz="1600" b="1">
                <a:solidFill>
                  <a:srgbClr val="FA4098"/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712692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: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Classes en </a:t>
            </a:r>
            <a:r>
              <a:rPr lang="fr-CA">
                <a:solidFill>
                  <a:srgbClr val="FA4098"/>
                </a:solidFill>
              </a:rPr>
              <a:t>TypeScript</a:t>
            </a:r>
          </a:p>
          <a:p>
            <a:pPr marL="457200" lvl="1" indent="0">
              <a:buNone/>
            </a:pPr>
            <a:r>
              <a:rPr lang="fr-CA"/>
              <a:t> </a:t>
            </a:r>
          </a:p>
          <a:p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1503F1-FF5D-4116-BC2D-DB519BD9CF0C}"/>
              </a:ext>
            </a:extLst>
          </p:cNvPr>
          <p:cNvSpPr txBox="1"/>
          <p:nvPr/>
        </p:nvSpPr>
        <p:spPr>
          <a:xfrm>
            <a:off x="1537357" y="2260937"/>
            <a:ext cx="156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85D1"/>
                </a:solidFill>
              </a:rPr>
              <a:t>Propriété(s)</a:t>
            </a:r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5526DD39-5281-4D25-A1C3-ACC178EB7F6E}"/>
              </a:ext>
            </a:extLst>
          </p:cNvPr>
          <p:cNvSpPr/>
          <p:nvPr/>
        </p:nvSpPr>
        <p:spPr>
          <a:xfrm>
            <a:off x="3101296" y="2139752"/>
            <a:ext cx="173164" cy="611702"/>
          </a:xfrm>
          <a:prstGeom prst="leftBrace">
            <a:avLst>
              <a:gd name="adj1" fmla="val 31760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D1848B5D-86BF-449A-8674-06090EB158EC}"/>
              </a:ext>
            </a:extLst>
          </p:cNvPr>
          <p:cNvSpPr/>
          <p:nvPr/>
        </p:nvSpPr>
        <p:spPr>
          <a:xfrm>
            <a:off x="3101296" y="2817298"/>
            <a:ext cx="152382" cy="923336"/>
          </a:xfrm>
          <a:prstGeom prst="leftBrace">
            <a:avLst>
              <a:gd name="adj1" fmla="val 31760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DF4745E6-37DA-4062-BCF0-DADFD47AAFB7}"/>
              </a:ext>
            </a:extLst>
          </p:cNvPr>
          <p:cNvSpPr/>
          <p:nvPr/>
        </p:nvSpPr>
        <p:spPr>
          <a:xfrm>
            <a:off x="3101296" y="3806477"/>
            <a:ext cx="152382" cy="2556485"/>
          </a:xfrm>
          <a:prstGeom prst="leftBrace">
            <a:avLst>
              <a:gd name="adj1" fmla="val 31760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0CFF56-BE02-4975-8E82-1799853B3123}"/>
              </a:ext>
            </a:extLst>
          </p:cNvPr>
          <p:cNvSpPr txBox="1"/>
          <p:nvPr/>
        </p:nvSpPr>
        <p:spPr>
          <a:xfrm>
            <a:off x="1284900" y="3059668"/>
            <a:ext cx="169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85D1"/>
                </a:solidFill>
              </a:rPr>
              <a:t>Constructeur(s)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CC66D40-B87D-4D0C-9D23-2975881310A2}"/>
              </a:ext>
            </a:extLst>
          </p:cNvPr>
          <p:cNvSpPr txBox="1"/>
          <p:nvPr/>
        </p:nvSpPr>
        <p:spPr>
          <a:xfrm>
            <a:off x="1575154" y="4900053"/>
            <a:ext cx="169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85D1"/>
                </a:solidFill>
              </a:rPr>
              <a:t>Méthode(s)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DC00013-F8D7-43F2-BC7D-879AC5D7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3" y="5336076"/>
            <a:ext cx="1476581" cy="14765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64480A5-971B-46D1-BCE1-8D89E364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748" y="1734207"/>
            <a:ext cx="8115469" cy="49724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F422DE2-CCF2-451F-A3DC-EE745DA1FBD1}"/>
              </a:ext>
            </a:extLst>
          </p:cNvPr>
          <p:cNvSpPr txBox="1"/>
          <p:nvPr/>
        </p:nvSpPr>
        <p:spPr>
          <a:xfrm>
            <a:off x="8034108" y="842795"/>
            <a:ext cx="4408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A4098"/>
                </a:solidFill>
              </a:rPr>
              <a:t>Math.random()</a:t>
            </a:r>
            <a:r>
              <a:rPr lang="fr-CA" sz="1400">
                <a:solidFill>
                  <a:srgbClr val="7385D1"/>
                </a:solidFill>
              </a:rPr>
              <a:t> donne un nombre entre 0 et 0.99999...</a:t>
            </a:r>
          </a:p>
        </p:txBody>
      </p:sp>
    </p:spTree>
    <p:extLst>
      <p:ext uri="{BB962C8B-B14F-4D97-AF65-F5344CB8AC3E}">
        <p14:creationId xmlns:p14="http://schemas.microsoft.com/office/powerpoint/2010/main" val="2406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: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Propriétés de classe en </a:t>
            </a:r>
            <a:r>
              <a:rPr lang="fr-CA">
                <a:solidFill>
                  <a:srgbClr val="FA4098"/>
                </a:solidFill>
              </a:rPr>
              <a:t>TypeScript</a:t>
            </a:r>
          </a:p>
          <a:p>
            <a:pPr lvl="1"/>
            <a:endParaRPr lang="fr-CA"/>
          </a:p>
          <a:p>
            <a:pPr lvl="1"/>
            <a:r>
              <a:rPr lang="fr-CA"/>
              <a:t> Les </a:t>
            </a:r>
            <a:r>
              <a:rPr lang="fr-CA">
                <a:solidFill>
                  <a:srgbClr val="FA4098"/>
                </a:solidFill>
              </a:rPr>
              <a:t>propriétés de classe</a:t>
            </a:r>
            <a:r>
              <a:rPr lang="fr-CA"/>
              <a:t> peuvent être </a:t>
            </a:r>
            <a:r>
              <a:rPr lang="fr-CA" b="1">
                <a:solidFill>
                  <a:srgbClr val="FA4098"/>
                </a:solidFill>
              </a:rPr>
              <a:t>typées</a:t>
            </a:r>
            <a:r>
              <a:rPr lang="fr-CA"/>
              <a:t>. (Mieux de le faire)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 Pour qu’elles puissent être </a:t>
            </a:r>
            <a:r>
              <a:rPr lang="fr-CA" i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CA"/>
              <a:t>, on doit utiliser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type | null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E7F6-A648-4A70-97B8-9409C321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13" y="2588535"/>
            <a:ext cx="2740574" cy="91771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7BD254-1B9F-4167-B026-2C295E60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55" y="4436565"/>
            <a:ext cx="3184978" cy="71623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6EB1EE8-7B01-4612-B1B9-F95E6E315159}"/>
              </a:ext>
            </a:extLst>
          </p:cNvPr>
          <p:cNvSpPr txBox="1"/>
          <p:nvPr/>
        </p:nvSpPr>
        <p:spPr>
          <a:xfrm>
            <a:off x="2863545" y="5207738"/>
            <a:ext cx="6769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Le </a:t>
            </a:r>
            <a:r>
              <a:rPr lang="fr-CA" sz="1400" b="1">
                <a:solidFill>
                  <a:srgbClr val="7385D1"/>
                </a:solidFill>
              </a:rPr>
              <a:t>constructeur</a:t>
            </a:r>
            <a:r>
              <a:rPr lang="fr-CA" sz="1400">
                <a:solidFill>
                  <a:srgbClr val="7385D1"/>
                </a:solidFill>
              </a:rPr>
              <a:t> pourrait définir </a:t>
            </a:r>
            <a:r>
              <a:rPr lang="fr-CA" sz="1400">
                <a:latin typeface="Courier New" panose="02070309020205020404" pitchFamily="49" charset="0"/>
                <a:cs typeface="Courier New" panose="02070309020205020404" pitchFamily="49" charset="0"/>
              </a:rPr>
              <a:t>this.alive = null;</a:t>
            </a:r>
          </a:p>
        </p:txBody>
      </p:sp>
    </p:spTree>
    <p:extLst>
      <p:ext uri="{BB962C8B-B14F-4D97-AF65-F5344CB8AC3E}">
        <p14:creationId xmlns:p14="http://schemas.microsoft.com/office/powerpoint/2010/main" val="108919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: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Propriétés de classe en </a:t>
            </a:r>
            <a:r>
              <a:rPr lang="fr-CA">
                <a:solidFill>
                  <a:srgbClr val="FA4098"/>
                </a:solidFill>
              </a:rPr>
              <a:t>TypeScript</a:t>
            </a:r>
            <a:endParaRPr lang="fr-CA"/>
          </a:p>
          <a:p>
            <a:pPr marL="457200" lvl="1" indent="0">
              <a:buNone/>
            </a:pPr>
            <a:endParaRPr lang="fr-CA"/>
          </a:p>
          <a:p>
            <a:pPr lvl="1"/>
            <a:r>
              <a:rPr lang="fr-CA"/>
              <a:t> Pour pouvoir laisser une propriété </a:t>
            </a:r>
            <a:r>
              <a:rPr lang="fr-CA">
                <a:solidFill>
                  <a:srgbClr val="FA4098"/>
                </a:solidFill>
              </a:rPr>
              <a:t>vide</a:t>
            </a:r>
            <a:r>
              <a:rPr lang="fr-CA"/>
              <a:t>, on doit utiliser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?: type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 Si on ne connait pas le type, on peut utiliser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any</a:t>
            </a:r>
          </a:p>
          <a:p>
            <a:pPr lvl="2"/>
            <a:r>
              <a:rPr lang="fr-CA">
                <a:cs typeface="Courier New" panose="02070309020205020404" pitchFamily="49" charset="0"/>
              </a:rPr>
              <a:t> À éviter, mais utile.</a:t>
            </a:r>
          </a:p>
          <a:p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B618F6-5B15-49F2-9012-EAE1E2948E91}"/>
              </a:ext>
            </a:extLst>
          </p:cNvPr>
          <p:cNvSpPr txBox="1"/>
          <p:nvPr/>
        </p:nvSpPr>
        <p:spPr>
          <a:xfrm>
            <a:off x="2740001" y="5915396"/>
            <a:ext cx="676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>
                <a:solidFill>
                  <a:srgbClr val="7385D1"/>
                </a:solidFill>
              </a:rPr>
              <a:t>Le </a:t>
            </a:r>
            <a:r>
              <a:rPr lang="fr-CA" sz="1600" b="1">
                <a:solidFill>
                  <a:srgbClr val="7385D1"/>
                </a:solidFill>
              </a:rPr>
              <a:t>constructeur</a:t>
            </a:r>
            <a:r>
              <a:rPr lang="fr-CA" sz="1600">
                <a:solidFill>
                  <a:srgbClr val="7385D1"/>
                </a:solidFill>
              </a:rPr>
              <a:t> pourrait laisser 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alive</a:t>
            </a:r>
            <a:r>
              <a:rPr lang="fr-CA" sz="1600">
                <a:solidFill>
                  <a:srgbClr val="7385D1"/>
                </a:solidFill>
              </a:rPr>
              <a:t> </a:t>
            </a:r>
            <a:r>
              <a:rPr lang="fr-CA" sz="1600" b="1">
                <a:solidFill>
                  <a:srgbClr val="7385D1"/>
                </a:solidFill>
              </a:rPr>
              <a:t>indéfini</a:t>
            </a:r>
            <a:r>
              <a:rPr lang="fr-CA" sz="1600">
                <a:solidFill>
                  <a:srgbClr val="7385D1"/>
                </a:solidFill>
              </a:rPr>
              <a:t>, le définir comme 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CA" sz="1600">
                <a:solidFill>
                  <a:srgbClr val="7385D1"/>
                </a:solidFill>
              </a:rPr>
              <a:t>, ou le définir avec n’importe quelle valeur.</a:t>
            </a:r>
            <a:endParaRPr lang="fr-CA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BFE042C-3112-4103-B6A0-AA611E71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13" y="2496789"/>
            <a:ext cx="2798162" cy="72659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4FDEBAB-53F4-4B15-BA11-FCECE8ADE920}"/>
              </a:ext>
            </a:extLst>
          </p:cNvPr>
          <p:cNvSpPr txBox="1"/>
          <p:nvPr/>
        </p:nvSpPr>
        <p:spPr>
          <a:xfrm>
            <a:off x="2740001" y="3257107"/>
            <a:ext cx="6769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>
                <a:solidFill>
                  <a:srgbClr val="7385D1"/>
                </a:solidFill>
              </a:rPr>
              <a:t>Le </a:t>
            </a:r>
            <a:r>
              <a:rPr lang="fr-CA" sz="1600" b="1">
                <a:solidFill>
                  <a:srgbClr val="7385D1"/>
                </a:solidFill>
              </a:rPr>
              <a:t>constructeur</a:t>
            </a:r>
            <a:r>
              <a:rPr lang="fr-CA" sz="1600">
                <a:solidFill>
                  <a:srgbClr val="7385D1"/>
                </a:solidFill>
              </a:rPr>
              <a:t> pourrait ne pas du tout définir de valeur pour </a:t>
            </a:r>
            <a:r>
              <a:rPr lang="fr-CA" sz="1600" b="1">
                <a:latin typeface="Courier New" panose="02070309020205020404" pitchFamily="49" charset="0"/>
                <a:cs typeface="Courier New" panose="02070309020205020404" pitchFamily="49" charset="0"/>
              </a:rPr>
              <a:t>this.alive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CFBF85-549F-4D44-BD4E-53689A90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67" y="5066785"/>
            <a:ext cx="2977467" cy="74857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19927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: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Constructeurs en </a:t>
            </a:r>
            <a:r>
              <a:rPr lang="fr-CA" dirty="0" err="1">
                <a:solidFill>
                  <a:srgbClr val="FA4098"/>
                </a:solidFill>
              </a:rPr>
              <a:t>TypeScript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en-CA" dirty="0">
                <a:solidFill>
                  <a:srgbClr val="FA4098"/>
                </a:solidFill>
              </a:rPr>
              <a:t>🧰📦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Si les paramètres du </a:t>
            </a:r>
            <a:r>
              <a:rPr lang="fr-CA" b="1" dirty="0">
                <a:solidFill>
                  <a:srgbClr val="FA4098"/>
                </a:solidFill>
              </a:rPr>
              <a:t>constructeur </a:t>
            </a:r>
            <a:r>
              <a:rPr lang="fr-CA" dirty="0"/>
              <a:t>ont le préfixe « 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r-CA" dirty="0"/>
              <a:t> », ces paramètres deviennent automatiquement des </a:t>
            </a:r>
            <a:r>
              <a:rPr lang="fr-CA" b="1" dirty="0"/>
              <a:t>propriétés de la classe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Donc ici un objet </a:t>
            </a:r>
            <a:r>
              <a:rPr lang="fr-CA" b="1" dirty="0" err="1">
                <a:solidFill>
                  <a:srgbClr val="FA4098"/>
                </a:solidFill>
              </a:rPr>
              <a:t>Crewmate</a:t>
            </a:r>
            <a:r>
              <a:rPr lang="fr-CA" dirty="0"/>
              <a:t> possède les propriétés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impostor</a:t>
            </a:r>
            <a:r>
              <a:rPr lang="fr-CA" dirty="0"/>
              <a:t>, 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alive</a:t>
            </a:r>
            <a:r>
              <a:rPr lang="fr-CA" dirty="0"/>
              <a:t>,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CA" dirty="0"/>
              <a:t> et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playerName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Inutile d’assigner une valeur à un paramètre avec le préfixe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CA" dirty="0"/>
              <a:t>dans le </a:t>
            </a:r>
            <a:r>
              <a:rPr lang="fr-CA" b="1" dirty="0"/>
              <a:t>corps de la fonction</a:t>
            </a:r>
            <a:r>
              <a:rPr lang="fr-CA" dirty="0"/>
              <a:t>. </a:t>
            </a:r>
          </a:p>
          <a:p>
            <a:pPr lvl="3"/>
            <a:r>
              <a:rPr lang="fr-CA" dirty="0"/>
              <a:t> Ex : </a:t>
            </a:r>
            <a:r>
              <a:rPr lang="en-CA" dirty="0"/>
              <a:t>🚫</a:t>
            </a:r>
            <a:r>
              <a:rPr lang="fr-CA" dirty="0"/>
              <a:t>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this.color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/>
            <a:r>
              <a:rPr lang="fr-CA" dirty="0"/>
              <a:t>Le paramètre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CA" dirty="0"/>
              <a:t> est automatiquement défini avec la valeur passée au </a:t>
            </a:r>
            <a:r>
              <a:rPr lang="fr-CA" b="1" dirty="0">
                <a:solidFill>
                  <a:srgbClr val="FA4098"/>
                </a:solidFill>
              </a:rPr>
              <a:t>constructeur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Ex : 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Crewmate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"goodBoi42") </a:t>
            </a:r>
            <a:r>
              <a:rPr lang="fr-CA" dirty="0"/>
              <a:t> </a:t>
            </a:r>
          </a:p>
          <a:p>
            <a:pPr lvl="3"/>
            <a:r>
              <a:rPr lang="fr-CA" dirty="0"/>
              <a:t> Parfait,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CA" dirty="0"/>
              <a:t> a été assigné automatiquement avec 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CA" dirty="0"/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52D430A-1A98-48BA-824D-F06E7B65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85" y="4903374"/>
            <a:ext cx="7239846" cy="160810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656317-8883-488F-A7D7-6C1699BEC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77" y="3893593"/>
            <a:ext cx="764986" cy="10097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D3CDA9-3F15-4C7C-B99C-B7E5BD0FA28A}"/>
              </a:ext>
            </a:extLst>
          </p:cNvPr>
          <p:cNvSpPr/>
          <p:nvPr/>
        </p:nvSpPr>
        <p:spPr>
          <a:xfrm>
            <a:off x="8810007" y="5094798"/>
            <a:ext cx="1368447" cy="294770"/>
          </a:xfrm>
          <a:prstGeom prst="rect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chemeClr val="bg1"/>
                </a:solidFill>
              </a:rPr>
              <a:t>impostor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21D8F-8C53-4632-B67F-3936D433A73E}"/>
              </a:ext>
            </a:extLst>
          </p:cNvPr>
          <p:cNvSpPr/>
          <p:nvPr/>
        </p:nvSpPr>
        <p:spPr>
          <a:xfrm>
            <a:off x="10269078" y="5094798"/>
            <a:ext cx="1368447" cy="294770"/>
          </a:xfrm>
          <a:prstGeom prst="rect">
            <a:avLst/>
          </a:prstGeom>
          <a:noFill/>
          <a:ln>
            <a:solidFill>
              <a:srgbClr val="738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7385D1"/>
                </a:solidFill>
              </a:rPr>
              <a:t>true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2650D9-DFF8-4689-AC05-36D13C5A26AE}"/>
              </a:ext>
            </a:extLst>
          </p:cNvPr>
          <p:cNvSpPr/>
          <p:nvPr/>
        </p:nvSpPr>
        <p:spPr>
          <a:xfrm>
            <a:off x="8810007" y="5468769"/>
            <a:ext cx="1368447" cy="294770"/>
          </a:xfrm>
          <a:prstGeom prst="rect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chemeClr val="bg1"/>
                </a:solidFill>
              </a:rPr>
              <a:t>alive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78000D-D8A9-48FE-9354-5A4E837F75A7}"/>
              </a:ext>
            </a:extLst>
          </p:cNvPr>
          <p:cNvSpPr/>
          <p:nvPr/>
        </p:nvSpPr>
        <p:spPr>
          <a:xfrm>
            <a:off x="10269078" y="5468769"/>
            <a:ext cx="1368447" cy="294770"/>
          </a:xfrm>
          <a:prstGeom prst="rect">
            <a:avLst/>
          </a:prstGeom>
          <a:noFill/>
          <a:ln>
            <a:solidFill>
              <a:srgbClr val="738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7385D1"/>
                </a:solidFill>
              </a:rPr>
              <a:t>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7097B-C382-4C2B-BEAA-5FA64F420A21}"/>
              </a:ext>
            </a:extLst>
          </p:cNvPr>
          <p:cNvSpPr/>
          <p:nvPr/>
        </p:nvSpPr>
        <p:spPr>
          <a:xfrm>
            <a:off x="8811400" y="5842740"/>
            <a:ext cx="1368447" cy="294770"/>
          </a:xfrm>
          <a:prstGeom prst="rect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chemeClr val="bg1"/>
                </a:solidFill>
              </a:rPr>
              <a:t>color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1E008-CE55-46C7-8A82-3EF57D6A600F}"/>
              </a:ext>
            </a:extLst>
          </p:cNvPr>
          <p:cNvSpPr/>
          <p:nvPr/>
        </p:nvSpPr>
        <p:spPr>
          <a:xfrm>
            <a:off x="10270471" y="5842740"/>
            <a:ext cx="1368447" cy="294770"/>
          </a:xfrm>
          <a:prstGeom prst="rect">
            <a:avLst/>
          </a:prstGeom>
          <a:noFill/>
          <a:ln>
            <a:solidFill>
              <a:srgbClr val="738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7385D1"/>
                </a:solidFill>
              </a:rPr>
              <a:t>"red"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871CE-CEC0-499F-B5B2-890A9D91481F}"/>
              </a:ext>
            </a:extLst>
          </p:cNvPr>
          <p:cNvSpPr/>
          <p:nvPr/>
        </p:nvSpPr>
        <p:spPr>
          <a:xfrm>
            <a:off x="8810007" y="6216711"/>
            <a:ext cx="1368447" cy="294770"/>
          </a:xfrm>
          <a:prstGeom prst="rect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>
                <a:solidFill>
                  <a:schemeClr val="bg1"/>
                </a:solidFill>
              </a:rPr>
              <a:t>playerName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44A5FA-5F78-4277-9B7F-F68A36DF9E36}"/>
              </a:ext>
            </a:extLst>
          </p:cNvPr>
          <p:cNvSpPr/>
          <p:nvPr/>
        </p:nvSpPr>
        <p:spPr>
          <a:xfrm>
            <a:off x="10269078" y="6216711"/>
            <a:ext cx="1368447" cy="294770"/>
          </a:xfrm>
          <a:prstGeom prst="rect">
            <a:avLst/>
          </a:prstGeom>
          <a:noFill/>
          <a:ln>
            <a:solidFill>
              <a:srgbClr val="738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>
                <a:solidFill>
                  <a:srgbClr val="7385D1"/>
                </a:solidFill>
              </a:rPr>
              <a:t>"goodBoi42"</a:t>
            </a:r>
          </a:p>
        </p:txBody>
      </p:sp>
    </p:spTree>
    <p:extLst>
      <p:ext uri="{BB962C8B-B14F-4D97-AF65-F5344CB8AC3E}">
        <p14:creationId xmlns:p14="http://schemas.microsoft.com/office/powerpoint/2010/main" val="280052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Plan de cours 🥱</a:t>
            </a:r>
          </a:p>
          <a:p>
            <a:r>
              <a:rPr lang="fr-CA" noProof="0" dirty="0">
                <a:solidFill>
                  <a:srgbClr val="739CD1"/>
                </a:solidFill>
              </a:rPr>
              <a:t> Fonctionnement du </a:t>
            </a:r>
            <a:r>
              <a:rPr lang="fr-CA" noProof="0">
                <a:solidFill>
                  <a:srgbClr val="739CD1"/>
                </a:solidFill>
              </a:rPr>
              <a:t>cours</a:t>
            </a:r>
            <a:r>
              <a:rPr lang="fr-CA" noProof="0"/>
              <a:t> 😴</a:t>
            </a:r>
            <a:endParaRPr lang="fr-CA" noProof="0" dirty="0">
              <a:solidFill>
                <a:srgbClr val="739CD1"/>
              </a:solidFill>
            </a:endParaRPr>
          </a:p>
          <a:p>
            <a:r>
              <a:rPr lang="fr-CA" noProof="0">
                <a:solidFill>
                  <a:srgbClr val="7385D1"/>
                </a:solidFill>
              </a:rPr>
              <a:t> Outils </a:t>
            </a:r>
            <a:r>
              <a:rPr lang="fr-CA" noProof="0" dirty="0">
                <a:solidFill>
                  <a:srgbClr val="7385D1"/>
                </a:solidFill>
              </a:rPr>
              <a:t>nécessaires </a:t>
            </a:r>
            <a:r>
              <a:rPr lang="fr-CA" noProof="0">
                <a:solidFill>
                  <a:srgbClr val="7385D1"/>
                </a:solidFill>
              </a:rPr>
              <a:t>pour Angular </a:t>
            </a:r>
            <a:r>
              <a:rPr lang="en-CA" noProof="0">
                <a:solidFill>
                  <a:srgbClr val="7385D1"/>
                </a:solidFill>
              </a:rPr>
              <a:t>🧰</a:t>
            </a:r>
            <a:endParaRPr lang="fr-CA" noProof="0" dirty="0">
              <a:solidFill>
                <a:srgbClr val="7385D1"/>
              </a:solidFill>
            </a:endParaRPr>
          </a:p>
          <a:p>
            <a:r>
              <a:rPr lang="fr-CA" noProof="0">
                <a:solidFill>
                  <a:srgbClr val="9073D1"/>
                </a:solidFill>
              </a:rPr>
              <a:t> Premiers pas avec Angular </a:t>
            </a:r>
            <a:r>
              <a:rPr lang="en-CA" noProof="0">
                <a:solidFill>
                  <a:srgbClr val="9073D1"/>
                </a:solidFill>
              </a:rPr>
              <a:t>🦶</a:t>
            </a:r>
          </a:p>
          <a:p>
            <a:r>
              <a:rPr lang="en-CA">
                <a:solidFill>
                  <a:srgbClr val="B177BF"/>
                </a:solidFill>
              </a:rPr>
              <a:t> Annexe : Bootstrap</a:t>
            </a:r>
            <a:endParaRPr lang="fr-CA" noProof="0" dirty="0">
              <a:solidFill>
                <a:srgbClr val="B177BF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A2DD1C0A-7725-47E2-A9D7-DE9739A51D12}"/>
              </a:ext>
            </a:extLst>
          </p:cNvPr>
          <p:cNvSpPr/>
          <p:nvPr/>
        </p:nvSpPr>
        <p:spPr>
          <a:xfrm>
            <a:off x="573865" y="2633092"/>
            <a:ext cx="4849473" cy="526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81541332-AB2F-4B3A-B780-780FDF7CB958}"/>
              </a:ext>
            </a:extLst>
          </p:cNvPr>
          <p:cNvSpPr/>
          <p:nvPr/>
        </p:nvSpPr>
        <p:spPr>
          <a:xfrm>
            <a:off x="573865" y="2188254"/>
            <a:ext cx="5644055" cy="444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7566898C-EF24-4C1C-A1FA-191E3366D7FE}"/>
              </a:ext>
            </a:extLst>
          </p:cNvPr>
          <p:cNvSpPr/>
          <p:nvPr/>
        </p:nvSpPr>
        <p:spPr>
          <a:xfrm>
            <a:off x="807861" y="2223865"/>
            <a:ext cx="5271989" cy="444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30974C0E-1310-403C-88B6-FE058FFDF08A}"/>
              </a:ext>
            </a:extLst>
          </p:cNvPr>
          <p:cNvSpPr/>
          <p:nvPr/>
        </p:nvSpPr>
        <p:spPr>
          <a:xfrm>
            <a:off x="520783" y="3228778"/>
            <a:ext cx="3420596" cy="39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0AC29-53BE-49AC-93EE-94CFB45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TypeScript :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75981-096C-4602-9808-F0A2C0DC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Méthodes de classe en </a:t>
            </a:r>
            <a:r>
              <a:rPr lang="fr-CA" dirty="0" err="1">
                <a:solidFill>
                  <a:srgbClr val="FA4098"/>
                </a:solidFill>
              </a:rPr>
              <a:t>TypeScript</a:t>
            </a:r>
            <a:r>
              <a:rPr lang="fr-CA" dirty="0"/>
              <a:t> </a:t>
            </a:r>
            <a:r>
              <a:rPr lang="en-CA" dirty="0"/>
              <a:t>🔩</a:t>
            </a:r>
          </a:p>
          <a:p>
            <a:endParaRPr lang="fr-CA" dirty="0"/>
          </a:p>
          <a:p>
            <a:pPr lvl="1"/>
            <a:r>
              <a:rPr lang="fr-CA" dirty="0"/>
              <a:t> Pas besoin du mot-clé « 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dirty="0"/>
              <a:t> » devant une </a:t>
            </a:r>
            <a:r>
              <a:rPr lang="fr-CA" b="1" dirty="0"/>
              <a:t>méthode </a:t>
            </a:r>
            <a:r>
              <a:rPr lang="fr-CA" dirty="0"/>
              <a:t>de classe.</a:t>
            </a:r>
          </a:p>
          <a:p>
            <a:pPr lvl="1"/>
            <a:r>
              <a:rPr lang="fr-CA" dirty="0"/>
              <a:t> Typez les paramètres et le type retourné quand c’est possible.</a:t>
            </a:r>
          </a:p>
          <a:p>
            <a:pPr lvl="1"/>
            <a:r>
              <a:rPr lang="fr-CA" dirty="0"/>
              <a:t> Utilisez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this.propriété</a:t>
            </a:r>
            <a:r>
              <a:rPr lang="fr-CA" dirty="0"/>
              <a:t> lorsque vous faites référence à une </a:t>
            </a:r>
            <a:r>
              <a:rPr lang="fr-CA" b="1" dirty="0"/>
              <a:t>variable de classe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6B87EF-F8F7-489A-B8C4-AE6A830E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72" y="3940568"/>
            <a:ext cx="7996055" cy="2559603"/>
          </a:xfrm>
          <a:prstGeom prst="rect">
            <a:avLst/>
          </a:prstGeom>
          <a:ln w="38100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311525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10AF-EC35-4311-B7E7-AD0AE45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Visual Studio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2C4BA-5780-47DF-BC76-B029AD18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Visual Studio Code </a:t>
            </a:r>
            <a:r>
              <a:rPr lang="en-CA" dirty="0">
                <a:solidFill>
                  <a:srgbClr val="FA4098"/>
                </a:solidFill>
              </a:rPr>
              <a:t>💻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L’environnement de développement suggéré</a:t>
            </a:r>
          </a:p>
          <a:p>
            <a:pPr lvl="1"/>
            <a:r>
              <a:rPr lang="fr-CA" dirty="0"/>
              <a:t> Pour </a:t>
            </a:r>
            <a:r>
              <a:rPr lang="fr-CA" dirty="0">
                <a:solidFill>
                  <a:srgbClr val="FA4098"/>
                </a:solidFill>
              </a:rPr>
              <a:t>ouvrir un projet Angular</a:t>
            </a:r>
            <a:r>
              <a:rPr lang="fr-CA" dirty="0"/>
              <a:t>, 2 manières :</a:t>
            </a:r>
          </a:p>
          <a:p>
            <a:pPr lvl="2"/>
            <a:r>
              <a:rPr lang="fr-CA" dirty="0"/>
              <a:t> Avec l’explorateur de fichiers, rendez-vous jusqu’au répertoire de votre projet Angular. Faites un </a:t>
            </a:r>
            <a:r>
              <a:rPr lang="fr-CA" dirty="0">
                <a:solidFill>
                  <a:srgbClr val="FA4098"/>
                </a:solidFill>
              </a:rPr>
              <a:t>clic-droit</a:t>
            </a:r>
            <a:r>
              <a:rPr lang="fr-CA" dirty="0"/>
              <a:t> sur le dossier racine du projet -&gt; </a:t>
            </a:r>
            <a:r>
              <a:rPr lang="fr-CA" dirty="0">
                <a:solidFill>
                  <a:srgbClr val="FA4098"/>
                </a:solidFill>
              </a:rPr>
              <a:t>Ouvrir avec Visual Studio Code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Sinon, ouvrez Visual Studio Code, </a:t>
            </a:r>
            <a:r>
              <a:rPr lang="fr-CA" dirty="0">
                <a:solidFill>
                  <a:srgbClr val="FA4098"/>
                </a:solidFill>
              </a:rPr>
              <a:t>Fichier</a:t>
            </a:r>
            <a:r>
              <a:rPr lang="fr-CA" dirty="0"/>
              <a:t> -&gt; </a:t>
            </a:r>
            <a:r>
              <a:rPr lang="fr-CA" dirty="0">
                <a:solidFill>
                  <a:srgbClr val="FA4098"/>
                </a:solidFill>
              </a:rPr>
              <a:t>Ouvrir le dossier</a:t>
            </a:r>
            <a:r>
              <a:rPr lang="fr-CA" dirty="0"/>
              <a:t>, puis choisir le dossier racine de votre projet Angular dans l’explorateur de fichiers.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129896-A5D4-4C2B-9BF7-79FA8046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6" y="3778183"/>
            <a:ext cx="6434707" cy="281888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367129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10AF-EC35-4311-B7E7-AD0AE45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Visual Studio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2C4BA-5780-47DF-BC76-B029AD18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4" y="1150572"/>
            <a:ext cx="7664674" cy="5026393"/>
          </a:xfrm>
        </p:spPr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Visual Studio Code </a:t>
            </a:r>
            <a:r>
              <a:rPr lang="en-CA" dirty="0">
                <a:solidFill>
                  <a:srgbClr val="FA4098"/>
                </a:solidFill>
              </a:rPr>
              <a:t>💻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Quelques </a:t>
            </a:r>
            <a:r>
              <a:rPr lang="fr-CA" b="1" dirty="0"/>
              <a:t>extensions</a:t>
            </a:r>
            <a:r>
              <a:rPr lang="fr-CA" dirty="0"/>
              <a:t> intéressantes</a:t>
            </a:r>
          </a:p>
          <a:p>
            <a:pPr lvl="2"/>
            <a:r>
              <a:rPr lang="fr-CA" dirty="0"/>
              <a:t> Angular </a:t>
            </a:r>
            <a:r>
              <a:rPr lang="fr-CA" dirty="0" err="1"/>
              <a:t>Language</a:t>
            </a:r>
            <a:r>
              <a:rPr lang="fr-CA" dirty="0"/>
              <a:t> Service</a:t>
            </a:r>
          </a:p>
          <a:p>
            <a:pPr lvl="2"/>
            <a:r>
              <a:rPr lang="fr-CA" dirty="0"/>
              <a:t> Angular </a:t>
            </a:r>
            <a:r>
              <a:rPr lang="fr-CA" dirty="0" err="1"/>
              <a:t>Snippets</a:t>
            </a:r>
            <a:endParaRPr lang="fr-CA" dirty="0"/>
          </a:p>
          <a:p>
            <a:pPr lvl="2"/>
            <a:r>
              <a:rPr lang="fr-CA" dirty="0"/>
              <a:t> Angular Essentials</a:t>
            </a:r>
          </a:p>
          <a:p>
            <a:pPr lvl="2"/>
            <a:r>
              <a:rPr lang="fr-CA" dirty="0"/>
              <a:t> Angular 10 </a:t>
            </a:r>
            <a:r>
              <a:rPr lang="fr-CA" dirty="0" err="1"/>
              <a:t>Snippets</a:t>
            </a:r>
            <a:endParaRPr lang="fr-CA" dirty="0"/>
          </a:p>
          <a:p>
            <a:pPr lvl="2"/>
            <a:r>
              <a:rPr lang="fr-CA" dirty="0"/>
              <a:t> Auto Import</a:t>
            </a:r>
          </a:p>
          <a:p>
            <a:pPr lvl="2"/>
            <a:r>
              <a:rPr lang="fr-CA" dirty="0"/>
              <a:t> Angular Files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Quand ces </a:t>
            </a:r>
            <a:r>
              <a:rPr lang="fr-CA" b="1" dirty="0"/>
              <a:t>extensions</a:t>
            </a:r>
            <a:r>
              <a:rPr lang="fr-CA" dirty="0"/>
              <a:t> seront utilisées dans le cours, leur nom sera mentionné.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09B49D-F6BD-4DC1-859C-A2B58AC0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523" y="2354160"/>
            <a:ext cx="3305636" cy="335326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FEE0B55-4B2E-4266-A43C-0FFFA8FBC908}"/>
              </a:ext>
            </a:extLst>
          </p:cNvPr>
          <p:cNvCxnSpPr>
            <a:cxnSpLocks/>
          </p:cNvCxnSpPr>
          <p:nvPr/>
        </p:nvCxnSpPr>
        <p:spPr>
          <a:xfrm>
            <a:off x="8346724" y="4653980"/>
            <a:ext cx="403598" cy="460354"/>
          </a:xfrm>
          <a:prstGeom prst="straightConnector1">
            <a:avLst/>
          </a:prstGeom>
          <a:ln w="57150">
            <a:solidFill>
              <a:srgbClr val="7385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71E192D-9500-426B-AD49-3F3F37EA90A8}"/>
              </a:ext>
            </a:extLst>
          </p:cNvPr>
          <p:cNvCxnSpPr>
            <a:cxnSpLocks/>
          </p:cNvCxnSpPr>
          <p:nvPr/>
        </p:nvCxnSpPr>
        <p:spPr>
          <a:xfrm>
            <a:off x="9268482" y="2586595"/>
            <a:ext cx="403598" cy="460354"/>
          </a:xfrm>
          <a:prstGeom prst="straightConnector1">
            <a:avLst/>
          </a:prstGeom>
          <a:ln w="57150">
            <a:solidFill>
              <a:srgbClr val="7385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5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10AF-EC35-4311-B7E7-AD0AE45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2C4BA-5780-47DF-BC76-B029AD18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Bootstrap </a:t>
            </a:r>
            <a:r>
              <a:rPr lang="en-CA">
                <a:solidFill>
                  <a:srgbClr val="FA4098"/>
                </a:solidFill>
              </a:rPr>
              <a:t>🎨</a:t>
            </a:r>
            <a:endParaRPr lang="fr-CA">
              <a:solidFill>
                <a:srgbClr val="FA4098"/>
              </a:solidFill>
            </a:endParaRPr>
          </a:p>
          <a:p>
            <a:pPr lvl="1"/>
            <a:r>
              <a:rPr lang="fr-CA"/>
              <a:t> Pour pouvoir l’utiliser dans votre projet, n’oubliez pas </a:t>
            </a:r>
            <a:r>
              <a:rPr lang="fr-CA">
                <a:solidFill>
                  <a:srgbClr val="FA4098"/>
                </a:solidFill>
              </a:rPr>
              <a:t>d’installer cette dépendance</a:t>
            </a:r>
            <a:r>
              <a:rPr lang="fr-CA"/>
              <a:t> à l’aide de </a:t>
            </a:r>
            <a:r>
              <a:rPr lang="fr-CA">
                <a:solidFill>
                  <a:srgbClr val="FA4098"/>
                </a:solidFill>
              </a:rPr>
              <a:t>npm</a:t>
            </a:r>
            <a:r>
              <a:rPr lang="fr-CA"/>
              <a:t>.</a:t>
            </a:r>
          </a:p>
          <a:p>
            <a:pPr lvl="2"/>
            <a:r>
              <a:rPr lang="fr-CA"/>
              <a:t> On peut même le faire à l’aide du terminal dans Visual Studio Code :</a:t>
            </a:r>
          </a:p>
          <a:p>
            <a:pPr lvl="3"/>
            <a:r>
              <a:rPr lang="fr-CA"/>
              <a:t> Ouvrez votre projet dans Visual Studio Code.</a:t>
            </a:r>
          </a:p>
          <a:p>
            <a:pPr lvl="3"/>
            <a:r>
              <a:rPr lang="fr-CA"/>
              <a:t> Ouvrez le terminal.</a:t>
            </a:r>
          </a:p>
          <a:p>
            <a:pPr lvl="3"/>
            <a:r>
              <a:rPr lang="fr-CA"/>
              <a:t> Tapez la commande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 bootstrap</a:t>
            </a:r>
          </a:p>
          <a:p>
            <a:pPr lvl="3"/>
            <a:endParaRPr lang="fr-CA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endParaRPr lang="fr-CA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endParaRPr lang="fr-CA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endParaRPr lang="fr-CA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fr-CA">
                <a:cs typeface="Courier New" panose="02070309020205020404" pitchFamily="49" charset="0"/>
              </a:rPr>
              <a:t> </a:t>
            </a:r>
            <a:r>
              <a:rPr lang="fr-CA">
                <a:solidFill>
                  <a:srgbClr val="FA4098"/>
                </a:solidFill>
                <a:cs typeface="Courier New" panose="02070309020205020404" pitchFamily="49" charset="0"/>
              </a:rPr>
              <a:t>Bootstrap</a:t>
            </a:r>
            <a:r>
              <a:rPr lang="fr-CA">
                <a:cs typeface="Courier New" panose="02070309020205020404" pitchFamily="49" charset="0"/>
              </a:rPr>
              <a:t> sera ajouté aux dépendances dans </a:t>
            </a:r>
            <a:r>
              <a:rPr lang="fr-CA">
                <a:solidFill>
                  <a:schemeClr val="tx1"/>
                </a:solidFill>
                <a:cs typeface="Courier New" panose="02070309020205020404" pitchFamily="49" charset="0"/>
              </a:rPr>
              <a:t>package.json</a:t>
            </a:r>
            <a:r>
              <a:rPr lang="fr-CA">
                <a:cs typeface="Courier New" panose="02070309020205020404" pitchFamily="49" charset="0"/>
              </a:rPr>
              <a:t>.</a:t>
            </a:r>
          </a:p>
          <a:p>
            <a:pPr lvl="3"/>
            <a:r>
              <a:rPr lang="fr-CA">
                <a:cs typeface="Courier New" panose="02070309020205020404" pitchFamily="49" charset="0"/>
              </a:rPr>
              <a:t> </a:t>
            </a:r>
            <a:r>
              <a:rPr lang="fr-CA">
                <a:solidFill>
                  <a:srgbClr val="FA4098"/>
                </a:solidFill>
                <a:cs typeface="Courier New" panose="02070309020205020404" pitchFamily="49" charset="0"/>
              </a:rPr>
              <a:t>Bootstrap</a:t>
            </a:r>
            <a:r>
              <a:rPr lang="fr-CA">
                <a:cs typeface="Courier New" panose="02070309020205020404" pitchFamily="49" charset="0"/>
              </a:rPr>
              <a:t> sera utilisable dans toutes les </a:t>
            </a:r>
            <a:r>
              <a:rPr lang="fr-CA" b="1">
                <a:cs typeface="Courier New" panose="02070309020205020404" pitchFamily="49" charset="0"/>
              </a:rPr>
              <a:t>pages Web</a:t>
            </a:r>
            <a:r>
              <a:rPr lang="fr-CA">
                <a:cs typeface="Courier New" panose="02070309020205020404" pitchFamily="49" charset="0"/>
              </a:rPr>
              <a:t> du projet.</a:t>
            </a:r>
          </a:p>
          <a:p>
            <a:pPr lvl="3"/>
            <a:endParaRPr lang="fr-CA">
              <a:cs typeface="Courier New" panose="02070309020205020404" pitchFamily="49" charset="0"/>
            </a:endParaRPr>
          </a:p>
          <a:p>
            <a:pPr lvl="1"/>
            <a:r>
              <a:rPr lang="fr-CA">
                <a:cs typeface="Courier New" panose="02070309020205020404" pitchFamily="49" charset="0"/>
              </a:rPr>
              <a:t> En </a:t>
            </a:r>
            <a:r>
              <a:rPr lang="fr-CA">
                <a:cs typeface="Courier New" panose="02070309020205020404" pitchFamily="49" charset="0"/>
                <a:hlinkClick r:id="rId2" action="ppaction://hlinksldjump"/>
              </a:rPr>
              <a:t>annexe</a:t>
            </a:r>
            <a:r>
              <a:rPr lang="fr-CA">
                <a:cs typeface="Courier New" panose="02070309020205020404" pitchFamily="49" charset="0"/>
              </a:rPr>
              <a:t> à la fin de ces notes de cours, il y a des diapos sur </a:t>
            </a:r>
            <a:r>
              <a:rPr lang="fr-CA">
                <a:solidFill>
                  <a:srgbClr val="FA4098"/>
                </a:solidFill>
                <a:cs typeface="Courier New" panose="02070309020205020404" pitchFamily="49" charset="0"/>
              </a:rPr>
              <a:t>Bootstrap</a:t>
            </a:r>
            <a:r>
              <a:rPr lang="fr-CA"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17DB8D-4AE6-47CD-90DE-D4172C7D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74" y="2493617"/>
            <a:ext cx="2869323" cy="5524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F22DCA-7D36-41ED-AD07-DCE2D79BC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382" y="3429000"/>
            <a:ext cx="5179235" cy="89472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220749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Angular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9165551" cy="5026393"/>
          </a:xfrm>
        </p:spPr>
        <p:txBody>
          <a:bodyPr/>
          <a:lstStyle/>
          <a:p>
            <a:r>
              <a:rPr lang="fr-CA"/>
              <a:t> Prise en main de </a:t>
            </a:r>
            <a:r>
              <a:rPr lang="fr-CA">
                <a:solidFill>
                  <a:srgbClr val="FA4098"/>
                </a:solidFill>
              </a:rPr>
              <a:t>Angular</a:t>
            </a:r>
          </a:p>
          <a:p>
            <a:pPr lvl="1"/>
            <a:r>
              <a:rPr lang="fr-CA"/>
              <a:t> Au début on est un peu dans la brume </a:t>
            </a:r>
            <a:r>
              <a:rPr lang="en-CA"/>
              <a:t>☁</a:t>
            </a:r>
            <a:r>
              <a:rPr lang="fr-CA"/>
              <a:t>, mais nous visiterons progressivement le fonctionnement d’Angular.</a:t>
            </a:r>
          </a:p>
          <a:p>
            <a:pPr lvl="1"/>
            <a:endParaRPr lang="fr-CA"/>
          </a:p>
          <a:p>
            <a:pPr lvl="1"/>
            <a:r>
              <a:rPr lang="fr-CA"/>
              <a:t> Dans les prochaines diapos</a:t>
            </a:r>
          </a:p>
          <a:p>
            <a:pPr lvl="2"/>
            <a:r>
              <a:rPr lang="fr-CA"/>
              <a:t> Créer son premier projet Angular</a:t>
            </a:r>
          </a:p>
          <a:p>
            <a:pPr lvl="2"/>
            <a:r>
              <a:rPr lang="fr-CA"/>
              <a:t> Fichiers et composants Angular</a:t>
            </a:r>
          </a:p>
          <a:p>
            <a:pPr lvl="2"/>
            <a:r>
              <a:rPr lang="fr-CA"/>
              <a:t> Afficher une variable</a:t>
            </a:r>
          </a:p>
          <a:p>
            <a:pPr lvl="2"/>
            <a:r>
              <a:rPr lang="fr-CA"/>
              <a:t> Afficher une liste</a:t>
            </a:r>
          </a:p>
          <a:p>
            <a:pPr lvl="2"/>
            <a:r>
              <a:rPr lang="fr-CA"/>
              <a:t> Affichage conditionnel</a:t>
            </a:r>
          </a:p>
          <a:p>
            <a:pPr lvl="2"/>
            <a:r>
              <a:rPr lang="fr-CA"/>
              <a:t> Événement simple</a:t>
            </a:r>
          </a:p>
          <a:p>
            <a:pPr lvl="2"/>
            <a:r>
              <a:rPr lang="fr-CA"/>
              <a:t> Mini formulaire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2B88FE-1F91-45BD-9D81-5F3F7461A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63" y="1928783"/>
            <a:ext cx="389670" cy="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5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000"/>
              <a:t>Créer et lancer son premier projet Angular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8862853" cy="5634907"/>
          </a:xfrm>
        </p:spPr>
        <p:txBody>
          <a:bodyPr/>
          <a:lstStyle/>
          <a:p>
            <a:r>
              <a:rPr lang="fr-CA" dirty="0"/>
              <a:t> Créer son premier </a:t>
            </a:r>
            <a:r>
              <a:rPr lang="fr-CA" dirty="0">
                <a:solidFill>
                  <a:srgbClr val="FA4098"/>
                </a:solidFill>
              </a:rPr>
              <a:t>projet Angular</a:t>
            </a:r>
          </a:p>
          <a:p>
            <a:pPr lvl="1"/>
            <a:r>
              <a:rPr lang="fr-CA" dirty="0"/>
              <a:t> On peut se référer à </a:t>
            </a:r>
            <a:r>
              <a:rPr lang="fr-CA" dirty="0">
                <a:hlinkClick r:id="rId2" action="ppaction://hlinkpres?slideindex=13&amp;slidetitle=Créer un projet Angular"/>
              </a:rPr>
              <a:t>cette diapositive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N’utilisez pas le </a:t>
            </a:r>
            <a:r>
              <a:rPr lang="fr-CA" b="1" dirty="0"/>
              <a:t>routage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Utilisez </a:t>
            </a:r>
            <a:r>
              <a:rPr lang="fr-CA" b="1" dirty="0"/>
              <a:t>CSS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On </a:t>
            </a:r>
            <a:r>
              <a:rPr lang="fr-CA" dirty="0">
                <a:hlinkClick r:id="rId3" action="ppaction://hlinksldjump"/>
              </a:rPr>
              <a:t>ouvre le projet</a:t>
            </a:r>
            <a:r>
              <a:rPr lang="fr-CA" dirty="0"/>
              <a:t> avec </a:t>
            </a:r>
            <a:r>
              <a:rPr lang="fr-CA" dirty="0">
                <a:solidFill>
                  <a:srgbClr val="FA4098"/>
                </a:solidFill>
              </a:rPr>
              <a:t>Visual Studio Code</a:t>
            </a:r>
          </a:p>
          <a:p>
            <a:pPr lvl="2"/>
            <a:r>
              <a:rPr lang="fr-CA" dirty="0"/>
              <a:t> On remarque qu’il y a déjà de nombreux fichiers.</a:t>
            </a:r>
          </a:p>
          <a:p>
            <a:pPr lvl="3"/>
            <a:r>
              <a:rPr lang="fr-CA" dirty="0"/>
              <a:t> On connait déjà </a:t>
            </a:r>
            <a:r>
              <a:rPr lang="fr-CA" dirty="0" err="1">
                <a:solidFill>
                  <a:schemeClr val="tx1"/>
                </a:solidFill>
              </a:rPr>
              <a:t>package.json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/>
              <a:t>et </a:t>
            </a:r>
            <a:r>
              <a:rPr lang="fr-CA" dirty="0" err="1">
                <a:solidFill>
                  <a:schemeClr val="tx1"/>
                </a:solidFill>
              </a:rPr>
              <a:t>node_modules</a:t>
            </a:r>
            <a:endParaRPr lang="fr-CA" dirty="0">
              <a:solidFill>
                <a:schemeClr val="tx1"/>
              </a:solidFill>
            </a:endParaRPr>
          </a:p>
          <a:p>
            <a:pPr lvl="2"/>
            <a:endParaRPr lang="fr-CA" dirty="0"/>
          </a:p>
          <a:p>
            <a:pPr lvl="1"/>
            <a:r>
              <a:rPr lang="fr-CA" dirty="0"/>
              <a:t> Ouvrez le </a:t>
            </a:r>
            <a:r>
              <a:rPr lang="fr-CA" b="1" dirty="0">
                <a:solidFill>
                  <a:srgbClr val="FA4098"/>
                </a:solidFill>
              </a:rPr>
              <a:t>terminal</a:t>
            </a:r>
            <a:r>
              <a:rPr lang="fr-CA" dirty="0"/>
              <a:t> dans </a:t>
            </a:r>
            <a:r>
              <a:rPr lang="fr-CA" dirty="0">
                <a:solidFill>
                  <a:srgbClr val="FA4098"/>
                </a:solidFill>
              </a:rPr>
              <a:t>Visual Studio Code</a:t>
            </a:r>
          </a:p>
          <a:p>
            <a:pPr lvl="2"/>
            <a:r>
              <a:rPr lang="fr-CA" dirty="0"/>
              <a:t> Tapez la commande </a:t>
            </a:r>
            <a:r>
              <a:rPr lang="fr-CA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serve</a:t>
            </a:r>
          </a:p>
          <a:p>
            <a:pPr lvl="2"/>
            <a:r>
              <a:rPr lang="fr-CA" dirty="0"/>
              <a:t> Elle permet d’</a:t>
            </a:r>
            <a:r>
              <a:rPr lang="fr-CA" b="1" dirty="0"/>
              <a:t>exécuter</a:t>
            </a:r>
            <a:r>
              <a:rPr lang="fr-CA" dirty="0"/>
              <a:t> notre application Web.</a:t>
            </a:r>
          </a:p>
          <a:p>
            <a:pPr lvl="3"/>
            <a:r>
              <a:rPr lang="fr-CA" dirty="0"/>
              <a:t> À condition qu’elle compile !</a:t>
            </a:r>
          </a:p>
          <a:p>
            <a:pPr lvl="2"/>
            <a:r>
              <a:rPr lang="fr-CA" dirty="0"/>
              <a:t> Ouvrez votre navigateur -&gt; </a:t>
            </a:r>
            <a:r>
              <a:rPr lang="fr-CA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localhost:4200 </a:t>
            </a:r>
            <a:r>
              <a:rPr lang="fr-CA" dirty="0"/>
              <a:t>pour voir le résultat.</a:t>
            </a:r>
          </a:p>
          <a:p>
            <a:pPr lvl="3"/>
            <a:r>
              <a:rPr lang="fr-CA" dirty="0"/>
              <a:t> Vous aurez une page par défaut de </a:t>
            </a:r>
            <a:r>
              <a:rPr lang="fr-CA" dirty="0">
                <a:solidFill>
                  <a:srgbClr val="FA4098"/>
                </a:solidFill>
              </a:rPr>
              <a:t>Angular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Notez que dès que vous modifiez et sauvegardez votre projet dans Visual Studio Code, </a:t>
            </a:r>
            <a:r>
              <a:rPr lang="fr-CA" u="sng" dirty="0"/>
              <a:t>la page Web se met à jour automatiquement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2F9E0D-9959-465B-9AAD-AD53360E9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107" y="955509"/>
            <a:ext cx="2345635" cy="421558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727B0E-F466-4E3C-8763-88036F43D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277" y="4790037"/>
            <a:ext cx="1886213" cy="3810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253DC3-3DBF-48C7-9087-B92F2D13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950" y="6000863"/>
            <a:ext cx="2761792" cy="7001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AD9D29-B972-4F1D-BA0D-EE43585E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277" y="4188460"/>
            <a:ext cx="2164281" cy="49654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519358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Fichiers et composants Angular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4" y="1150572"/>
            <a:ext cx="9089876" cy="5026393"/>
          </a:xfrm>
        </p:spPr>
        <p:txBody>
          <a:bodyPr>
            <a:normAutofit lnSpcReduction="10000"/>
          </a:bodyPr>
          <a:lstStyle/>
          <a:p>
            <a:r>
              <a:rPr lang="fr-CA" dirty="0"/>
              <a:t> Intéressons-nous au sous-dossier « </a:t>
            </a:r>
            <a:r>
              <a:rPr lang="fr-CA" b="1" dirty="0">
                <a:solidFill>
                  <a:schemeClr val="tx1"/>
                </a:solidFill>
              </a:rPr>
              <a:t>src</a:t>
            </a:r>
            <a:r>
              <a:rPr lang="fr-CA" dirty="0"/>
              <a:t> »</a:t>
            </a:r>
          </a:p>
          <a:p>
            <a:pPr lvl="1"/>
            <a:r>
              <a:rPr lang="fr-CA" dirty="0"/>
              <a:t> Plus précisément le </a:t>
            </a:r>
            <a:r>
              <a:rPr lang="fr-CA" i="1" dirty="0"/>
              <a:t>sous-sous-</a:t>
            </a:r>
            <a:r>
              <a:rPr lang="fr-CA" dirty="0"/>
              <a:t>dossier « </a:t>
            </a:r>
            <a:r>
              <a:rPr lang="fr-CA" b="1" dirty="0">
                <a:solidFill>
                  <a:schemeClr val="tx1"/>
                </a:solidFill>
              </a:rPr>
              <a:t>app</a:t>
            </a:r>
            <a:r>
              <a:rPr lang="fr-CA" dirty="0"/>
              <a:t> » </a:t>
            </a:r>
            <a:r>
              <a:rPr lang="en-CA" dirty="0"/>
              <a:t>🔍</a:t>
            </a:r>
          </a:p>
          <a:p>
            <a:pPr lvl="2"/>
            <a:r>
              <a:rPr lang="fr-CA" dirty="0"/>
              <a:t> « </a:t>
            </a:r>
            <a:r>
              <a:rPr lang="fr-CA" b="1" dirty="0">
                <a:solidFill>
                  <a:srgbClr val="000000"/>
                </a:solidFill>
              </a:rPr>
              <a:t>app</a:t>
            </a:r>
            <a:r>
              <a:rPr lang="fr-CA" dirty="0"/>
              <a:t> » est un </a:t>
            </a:r>
            <a:r>
              <a:rPr lang="fr-CA" b="1" dirty="0"/>
              <a:t>composant</a:t>
            </a:r>
            <a:r>
              <a:rPr lang="fr-CA" dirty="0"/>
              <a:t> décrit par plusieurs fichiers :</a:t>
            </a:r>
          </a:p>
          <a:p>
            <a:pPr lvl="3"/>
            <a:r>
              <a:rPr lang="fr-CA" dirty="0"/>
              <a:t> </a:t>
            </a:r>
            <a:r>
              <a:rPr lang="fr-CA" b="1" dirty="0" err="1">
                <a:solidFill>
                  <a:srgbClr val="FA4098"/>
                </a:solidFill>
              </a:rPr>
              <a:t>app.component.ts</a:t>
            </a:r>
            <a:r>
              <a:rPr lang="fr-CA" b="1" dirty="0"/>
              <a:t> </a:t>
            </a:r>
            <a:r>
              <a:rPr lang="en-CA" b="1" dirty="0"/>
              <a:t>🔩 </a:t>
            </a:r>
            <a:r>
              <a:rPr lang="fr-CA" dirty="0"/>
              <a:t>: Décrit le seul composant de notre application </a:t>
            </a:r>
            <a:r>
              <a:rPr lang="fr-CA" b="1" dirty="0"/>
              <a:t>Angular</a:t>
            </a:r>
            <a:r>
              <a:rPr lang="fr-CA" dirty="0"/>
              <a:t>. Sert de « </a:t>
            </a:r>
            <a:r>
              <a:rPr lang="fr-CA" dirty="0">
                <a:solidFill>
                  <a:srgbClr val="000000"/>
                </a:solidFill>
              </a:rPr>
              <a:t>Contrôleur</a:t>
            </a:r>
            <a:r>
              <a:rPr lang="fr-CA" dirty="0"/>
              <a:t> » pour </a:t>
            </a:r>
            <a:r>
              <a:rPr lang="fr-CA" dirty="0">
                <a:solidFill>
                  <a:srgbClr val="FA4098"/>
                </a:solidFill>
              </a:rPr>
              <a:t>app.component.html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</a:rPr>
              <a:t>app.component.html</a:t>
            </a:r>
            <a:r>
              <a:rPr lang="fr-CA" b="1" dirty="0"/>
              <a:t> </a:t>
            </a:r>
            <a:r>
              <a:rPr lang="en-CA" b="1" dirty="0"/>
              <a:t>🎨 </a:t>
            </a:r>
            <a:r>
              <a:rPr lang="fr-CA" dirty="0"/>
              <a:t>: Décrit le </a:t>
            </a:r>
            <a:r>
              <a:rPr lang="fr-CA" b="1" dirty="0" err="1"/>
              <a:t>template</a:t>
            </a:r>
            <a:r>
              <a:rPr lang="fr-CA" dirty="0"/>
              <a:t> de notre composant </a:t>
            </a:r>
            <a:r>
              <a:rPr lang="fr-CA" b="1" dirty="0">
                <a:solidFill>
                  <a:schemeClr val="tx1"/>
                </a:solidFill>
              </a:rPr>
              <a:t>app</a:t>
            </a:r>
            <a:r>
              <a:rPr lang="fr-CA" dirty="0"/>
              <a:t>. Sert de « </a:t>
            </a:r>
            <a:r>
              <a:rPr lang="fr-CA" dirty="0">
                <a:solidFill>
                  <a:srgbClr val="000000"/>
                </a:solidFill>
              </a:rPr>
              <a:t>Vue</a:t>
            </a:r>
            <a:r>
              <a:rPr lang="fr-CA" dirty="0"/>
              <a:t> » associée au contrôleur </a:t>
            </a:r>
            <a:r>
              <a:rPr lang="fr-CA" dirty="0" err="1">
                <a:solidFill>
                  <a:srgbClr val="FA4098"/>
                </a:solidFill>
              </a:rPr>
              <a:t>app.component.ts</a:t>
            </a:r>
            <a:r>
              <a:rPr lang="fr-CA" dirty="0"/>
              <a:t>. Contient du </a:t>
            </a:r>
            <a:r>
              <a:rPr lang="fr-CA" b="1" dirty="0"/>
              <a:t>html</a:t>
            </a:r>
            <a:r>
              <a:rPr lang="fr-CA" dirty="0"/>
              <a:t>. Par défaut, contient un contenu </a:t>
            </a:r>
            <a:r>
              <a:rPr lang="fr-CA" dirty="0" err="1"/>
              <a:t>placeholder</a:t>
            </a:r>
            <a:r>
              <a:rPr lang="fr-CA" dirty="0"/>
              <a:t>. (Celui qu’on a vu en exécutant le projet à la diapo précédente)</a:t>
            </a:r>
          </a:p>
          <a:p>
            <a:pPr lvl="3"/>
            <a:r>
              <a:rPr lang="fr-CA" b="1" dirty="0"/>
              <a:t> </a:t>
            </a:r>
            <a:r>
              <a:rPr lang="fr-CA" b="1" dirty="0" err="1">
                <a:solidFill>
                  <a:srgbClr val="FA4098"/>
                </a:solidFill>
              </a:rPr>
              <a:t>app.module.ts</a:t>
            </a:r>
            <a:r>
              <a:rPr lang="fr-CA" b="1" dirty="0"/>
              <a:t> </a:t>
            </a:r>
            <a:r>
              <a:rPr lang="en-CA" b="1" dirty="0"/>
              <a:t>🧰 </a:t>
            </a:r>
            <a:r>
              <a:rPr lang="fr-CA" dirty="0"/>
              <a:t>: Assemble tous les modules et dépendances de notre application. (À suivre...)</a:t>
            </a:r>
          </a:p>
          <a:p>
            <a:pPr lvl="3"/>
            <a:r>
              <a:rPr lang="fr-CA" dirty="0"/>
              <a:t> Un </a:t>
            </a:r>
            <a:r>
              <a:rPr lang="fr-CA" b="1" dirty="0"/>
              <a:t>composant </a:t>
            </a:r>
            <a:r>
              <a:rPr lang="fr-CA" dirty="0"/>
              <a:t>est une petite architecture Vue-Contrôleur.</a:t>
            </a:r>
          </a:p>
          <a:p>
            <a:pPr lvl="3"/>
            <a:endParaRPr lang="fr-CA" dirty="0"/>
          </a:p>
          <a:p>
            <a:pPr lvl="1"/>
            <a:r>
              <a:rPr lang="fr-CA" dirty="0"/>
              <a:t> Dans « </a:t>
            </a:r>
            <a:r>
              <a:rPr lang="fr-CA" b="1" dirty="0">
                <a:solidFill>
                  <a:srgbClr val="000000"/>
                </a:solidFill>
              </a:rPr>
              <a:t>src</a:t>
            </a:r>
            <a:r>
              <a:rPr lang="fr-CA" dirty="0"/>
              <a:t> », on a également « </a:t>
            </a:r>
            <a:r>
              <a:rPr lang="fr-CA" b="1" dirty="0">
                <a:solidFill>
                  <a:srgbClr val="000000"/>
                </a:solidFill>
              </a:rPr>
              <a:t>index.html</a:t>
            </a:r>
            <a:r>
              <a:rPr lang="fr-CA" dirty="0"/>
              <a:t> »</a:t>
            </a:r>
          </a:p>
          <a:p>
            <a:pPr lvl="2"/>
            <a:r>
              <a:rPr lang="fr-CA" dirty="0"/>
              <a:t> C’est la page Web principale de notre projet.</a:t>
            </a:r>
          </a:p>
          <a:p>
            <a:pPr lvl="2"/>
            <a:r>
              <a:rPr lang="fr-CA" dirty="0"/>
              <a:t> Celle qui est chargée à l’exécution. </a:t>
            </a:r>
            <a:r>
              <a:rPr lang="en-CA" dirty="0"/>
              <a:t>🔩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C7F7CF-B456-434C-A9E0-7320DF30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80" y="873656"/>
            <a:ext cx="2133898" cy="30674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55CAE1-9AD0-4528-AF93-18993069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93" y="4020247"/>
            <a:ext cx="229584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4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Fichiers et composants Angular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Vérifions </a:t>
            </a:r>
            <a:r>
              <a:rPr lang="fr-CA" b="1">
                <a:solidFill>
                  <a:srgbClr val="000000"/>
                </a:solidFill>
              </a:rPr>
              <a:t>index.html </a:t>
            </a:r>
            <a:r>
              <a:rPr lang="en-CA"/>
              <a:t>🔍</a:t>
            </a:r>
            <a:endParaRPr lang="fr-CA" b="1">
              <a:solidFill>
                <a:srgbClr val="000000"/>
              </a:solidFill>
            </a:endParaRPr>
          </a:p>
          <a:p>
            <a:pPr lvl="1"/>
            <a:r>
              <a:rPr lang="fr-CA"/>
              <a:t> Le </a:t>
            </a:r>
            <a:r>
              <a:rPr lang="fr-CA" b="1"/>
              <a:t>body</a:t>
            </a:r>
            <a:r>
              <a:rPr lang="fr-CA"/>
              <a:t> est quasiment vide.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 Que fait la balise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&lt;app-root&gt;</a:t>
            </a:r>
            <a:r>
              <a:rPr lang="fr-CA" b="1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fr-CA"/>
              <a:t>? Elle charge le template du composant « </a:t>
            </a:r>
            <a:r>
              <a:rPr lang="fr-CA" b="1">
                <a:solidFill>
                  <a:schemeClr val="tx1"/>
                </a:solidFill>
              </a:rPr>
              <a:t>app</a:t>
            </a:r>
            <a:r>
              <a:rPr lang="fr-CA"/>
              <a:t> » ! (Donc le contenu de </a:t>
            </a:r>
            <a:r>
              <a:rPr lang="fr-CA">
                <a:solidFill>
                  <a:srgbClr val="FA4098"/>
                </a:solidFill>
              </a:rPr>
              <a:t>app.component.html</a:t>
            </a:r>
            <a:r>
              <a:rPr lang="fr-CA"/>
              <a:t> est importé à cet endroit précis dans le </a:t>
            </a:r>
            <a:r>
              <a:rPr lang="fr-CA" b="1"/>
              <a:t>HTML</a:t>
            </a:r>
            <a:r>
              <a:rPr lang="fr-CA"/>
              <a:t>)</a:t>
            </a:r>
          </a:p>
          <a:p>
            <a:pPr lvl="2"/>
            <a:r>
              <a:rPr lang="fr-CA"/>
              <a:t> Un peu comme une </a:t>
            </a:r>
            <a:r>
              <a:rPr lang="fr-CA" b="1" i="1"/>
              <a:t>vue partielle</a:t>
            </a:r>
            <a:r>
              <a:rPr lang="fr-CA"/>
              <a:t>.</a:t>
            </a:r>
          </a:p>
          <a:p>
            <a:pPr lvl="1"/>
            <a:r>
              <a:rPr lang="fr-CA"/>
              <a:t> Si on jète un coup d’œil à </a:t>
            </a:r>
            <a:r>
              <a:rPr lang="fr-CA">
                <a:solidFill>
                  <a:schemeClr val="tx1"/>
                </a:solidFill>
              </a:rPr>
              <a:t>app.component.ts</a:t>
            </a:r>
            <a:r>
              <a:rPr lang="fr-CA"/>
              <a:t>, on remarque ceci :</a:t>
            </a:r>
          </a:p>
          <a:p>
            <a:pPr lvl="2"/>
            <a:r>
              <a:rPr lang="fr-CA"/>
              <a:t> Ce que les paramètres </a:t>
            </a:r>
            <a:r>
              <a:rPr lang="fr-CA">
                <a:solidFill>
                  <a:schemeClr val="tx1"/>
                </a:solidFill>
              </a:rPr>
              <a:t>selector</a:t>
            </a:r>
            <a:r>
              <a:rPr lang="fr-CA"/>
              <a:t> et </a:t>
            </a:r>
            <a:r>
              <a:rPr lang="fr-CA">
                <a:solidFill>
                  <a:schemeClr val="tx1"/>
                </a:solidFill>
              </a:rPr>
              <a:t>templateUrl</a:t>
            </a:r>
            <a:r>
              <a:rPr lang="fr-CA"/>
              <a:t> nous disent  « Si on a la balise </a:t>
            </a:r>
            <a:r>
              <a:rPr lang="fr-CA" b="1">
                <a:solidFill>
                  <a:schemeClr val="tx1"/>
                </a:solidFill>
                <a:cs typeface="Courier New" panose="02070309020205020404" pitchFamily="49" charset="0"/>
              </a:rPr>
              <a:t>&lt;app-root&gt;</a:t>
            </a:r>
            <a:r>
              <a:rPr lang="fr-CA"/>
              <a:t> dans </a:t>
            </a:r>
            <a:r>
              <a:rPr lang="fr-CA">
                <a:solidFill>
                  <a:schemeClr val="tx1"/>
                </a:solidFill>
              </a:rPr>
              <a:t>index.html</a:t>
            </a:r>
            <a:r>
              <a:rPr lang="fr-CA"/>
              <a:t>, insérons le contenu du fichier </a:t>
            </a:r>
            <a:r>
              <a:rPr lang="fr-CA">
                <a:solidFill>
                  <a:schemeClr val="tx1"/>
                </a:solidFill>
              </a:rPr>
              <a:t>app.component.html </a:t>
            </a:r>
            <a:r>
              <a:rPr lang="fr-CA"/>
              <a:t>dans la page à cet endroit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B5A4B9-3F67-4F35-AA76-AEAC51D6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26" y="2112951"/>
            <a:ext cx="2886478" cy="79068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BC3303-8C6A-42A3-9720-2507AFC5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026" y="5781622"/>
            <a:ext cx="2886478" cy="79068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BCEC7F-FDE0-41BE-9F29-5AADA9D1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24" y="4288235"/>
            <a:ext cx="2730587" cy="58775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58277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Fichiers et composants Angular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69491"/>
            <a:ext cx="11118135" cy="5026393"/>
          </a:xfrm>
        </p:spPr>
        <p:txBody>
          <a:bodyPr/>
          <a:lstStyle/>
          <a:p>
            <a:r>
              <a:rPr lang="fr-CA"/>
              <a:t> Exemple </a:t>
            </a:r>
            <a:r>
              <a:rPr lang="en-CA"/>
              <a:t>🔍🕵️‍♂️</a:t>
            </a:r>
            <a:r>
              <a:rPr lang="fr-CA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FEDBE8-B030-4345-A6E2-2B6A5AB3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20" y="4000405"/>
            <a:ext cx="2553056" cy="113363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0C431B-4017-4D63-B2A8-252A530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52" y="1722048"/>
            <a:ext cx="4344006" cy="2962688"/>
          </a:xfrm>
          <a:prstGeom prst="rect">
            <a:avLst/>
          </a:prstGeom>
          <a:ln w="38100">
            <a:solidFill>
              <a:srgbClr val="9073D1"/>
            </a:solidFill>
          </a:ln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D79BF3E-5B45-49B1-BE15-7B90EE856638}"/>
              </a:ext>
            </a:extLst>
          </p:cNvPr>
          <p:cNvCxnSpPr>
            <a:cxnSpLocks/>
          </p:cNvCxnSpPr>
          <p:nvPr/>
        </p:nvCxnSpPr>
        <p:spPr>
          <a:xfrm flipV="1">
            <a:off x="3941379" y="3952913"/>
            <a:ext cx="3637891" cy="91727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40B1C43F-63E5-4DD2-B869-F2960E080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304" y="5524100"/>
            <a:ext cx="1886213" cy="80973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40627BC-AD1D-4D43-8DAC-7FEB08CCAD35}"/>
              </a:ext>
            </a:extLst>
          </p:cNvPr>
          <p:cNvSpPr txBox="1"/>
          <p:nvPr/>
        </p:nvSpPr>
        <p:spPr>
          <a:xfrm>
            <a:off x="7592672" y="5256212"/>
            <a:ext cx="454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Poof ! À l’exécution, le composant « </a:t>
            </a:r>
            <a:r>
              <a:rPr lang="fr-CA" b="1"/>
              <a:t>app</a:t>
            </a:r>
            <a:r>
              <a:rPr lang="fr-CA">
                <a:solidFill>
                  <a:srgbClr val="9073D1"/>
                </a:solidFill>
              </a:rPr>
              <a:t> » sera chargé dans le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fr-CA">
                <a:solidFill>
                  <a:srgbClr val="9073D1"/>
                </a:solidFill>
              </a:rPr>
              <a:t>. Comme notre </a:t>
            </a:r>
            <a:r>
              <a:rPr lang="fr-CA" b="1">
                <a:solidFill>
                  <a:srgbClr val="9073D1"/>
                </a:solidFill>
              </a:rPr>
              <a:t>composant</a:t>
            </a:r>
            <a:r>
              <a:rPr lang="fr-CA">
                <a:solidFill>
                  <a:srgbClr val="9073D1"/>
                </a:solidFill>
              </a:rPr>
              <a:t> ne contient que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&lt;p&gt;Allo&lt;/p&gt;</a:t>
            </a:r>
            <a:r>
              <a:rPr lang="fr-CA">
                <a:solidFill>
                  <a:srgbClr val="9073D1"/>
                </a:solidFill>
              </a:rPr>
              <a:t>, notre </a:t>
            </a:r>
            <a:r>
              <a:rPr lang="fr-CA" b="1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fr-CA">
                <a:cs typeface="Courier New" panose="02070309020205020404" pitchFamily="49" charset="0"/>
              </a:rPr>
              <a:t> </a:t>
            </a:r>
            <a:r>
              <a:rPr lang="fr-CA">
                <a:solidFill>
                  <a:srgbClr val="9073D1"/>
                </a:solidFill>
              </a:rPr>
              <a:t>ressemblera à ça.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693698C-549D-4EFD-B72B-C528FD633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49" y="1738219"/>
            <a:ext cx="5734850" cy="207674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70D418A-9B0A-4504-BB22-303F1D3B37B6}"/>
              </a:ext>
            </a:extLst>
          </p:cNvPr>
          <p:cNvCxnSpPr>
            <a:cxnSpLocks/>
          </p:cNvCxnSpPr>
          <p:nvPr/>
        </p:nvCxnSpPr>
        <p:spPr>
          <a:xfrm flipH="1">
            <a:off x="3563008" y="3765590"/>
            <a:ext cx="327922" cy="32162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906B95-E88F-4F05-BE78-25FA1E592544}"/>
              </a:ext>
            </a:extLst>
          </p:cNvPr>
          <p:cNvCxnSpPr>
            <a:cxnSpLocks/>
          </p:cNvCxnSpPr>
          <p:nvPr/>
        </p:nvCxnSpPr>
        <p:spPr>
          <a:xfrm flipH="1" flipV="1">
            <a:off x="3827342" y="3429001"/>
            <a:ext cx="3702269" cy="385957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44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Afficher une 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Afficher une variable dans la page Web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1</a:t>
            </a:r>
            <a:r>
              <a:rPr lang="fr-CA"/>
              <a:t> : Définir la variable dans la </a:t>
            </a:r>
            <a:r>
              <a:rPr lang="fr-CA" b="1" u="sng">
                <a:solidFill>
                  <a:srgbClr val="FA4098"/>
                </a:solidFill>
              </a:rPr>
              <a:t>classe</a:t>
            </a:r>
            <a:r>
              <a:rPr lang="fr-CA"/>
              <a:t> du composant (Ex : </a:t>
            </a:r>
            <a:r>
              <a:rPr lang="fr-CA">
                <a:solidFill>
                  <a:schemeClr val="tx1"/>
                </a:solidFill>
              </a:rPr>
              <a:t>app.component.ts</a:t>
            </a:r>
            <a:r>
              <a:rPr lang="fr-CA"/>
              <a:t>)</a:t>
            </a:r>
          </a:p>
          <a:p>
            <a:pPr lvl="2"/>
            <a:r>
              <a:rPr lang="fr-CA"/>
              <a:t> Ex : 3 manières de le faire...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r>
              <a:rPr lang="fr-CA"/>
              <a:t> On veut afficher le contenu de la variable </a:t>
            </a:r>
            <a:r>
              <a:rPr lang="fr-CA">
                <a:solidFill>
                  <a:srgbClr val="000000"/>
                </a:solidFill>
              </a:rPr>
              <a:t>howToFlipATable</a:t>
            </a:r>
          </a:p>
          <a:p>
            <a:pPr lvl="3"/>
            <a:r>
              <a:rPr lang="fr-CA"/>
              <a:t> C’est-à-dire </a:t>
            </a:r>
            <a:r>
              <a:rPr lang="fr-CA">
                <a:solidFill>
                  <a:schemeClr val="tx1"/>
                </a:solidFill>
              </a:rPr>
              <a:t>" (╯°□°)╯︵ ┻━┻ "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71F258-84CC-4C9E-9268-6A86DC8C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3" y="2893632"/>
            <a:ext cx="3310230" cy="107073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41437D-2230-4E3F-83AD-48B98161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27" y="2595495"/>
            <a:ext cx="3498745" cy="166701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0AE6FE-E3D0-4578-B2AE-9AFED7FCD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59" y="2923784"/>
            <a:ext cx="4085973" cy="101043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6BEC09A-0634-447D-80E5-481CC0A25A95}"/>
              </a:ext>
            </a:extLst>
          </p:cNvPr>
          <p:cNvSpPr txBox="1"/>
          <p:nvPr/>
        </p:nvSpPr>
        <p:spPr>
          <a:xfrm>
            <a:off x="469824" y="4000895"/>
            <a:ext cx="331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Si la variable est </a:t>
            </a:r>
            <a:r>
              <a:rPr lang="fr-CA" sz="1400" b="1" u="sng">
                <a:solidFill>
                  <a:srgbClr val="9073D1"/>
                </a:solidFill>
              </a:rPr>
              <a:t>initialisée</a:t>
            </a:r>
            <a:r>
              <a:rPr lang="fr-CA" sz="1400">
                <a:solidFill>
                  <a:srgbClr val="9073D1"/>
                </a:solidFill>
              </a:rPr>
              <a:t> immédiatement, pas besoin de typer.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35CAB5-54BB-420B-AE09-9DD5AC25F9E0}"/>
              </a:ext>
            </a:extLst>
          </p:cNvPr>
          <p:cNvSpPr txBox="1"/>
          <p:nvPr/>
        </p:nvSpPr>
        <p:spPr>
          <a:xfrm>
            <a:off x="4071927" y="4262505"/>
            <a:ext cx="331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La variable peut être définie lorsque le constructeur est appelé.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8CC3DA-DBBC-4C9B-A0BF-F792B68F74A7}"/>
              </a:ext>
            </a:extLst>
          </p:cNvPr>
          <p:cNvSpPr txBox="1"/>
          <p:nvPr/>
        </p:nvSpPr>
        <p:spPr>
          <a:xfrm>
            <a:off x="7793859" y="3964367"/>
            <a:ext cx="4206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Si la variable doit être définie grâce à une injection de dépendance, elle peut être reçue en paramètre par le constructeur de la classe du composant. (N’utilisez pas cette méthode pour le moment !)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6C12EC0-CC2A-4797-8908-055F9A3E2718}"/>
              </a:ext>
            </a:extLst>
          </p:cNvPr>
          <p:cNvSpPr txBox="1"/>
          <p:nvPr/>
        </p:nvSpPr>
        <p:spPr>
          <a:xfrm>
            <a:off x="0" y="6550223"/>
            <a:ext cx="952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Le mot-clé </a:t>
            </a:r>
            <a:r>
              <a:rPr lang="fr-CA" sz="1400" b="1">
                <a:solidFill>
                  <a:srgbClr val="0070C0"/>
                </a:solidFill>
              </a:rPr>
              <a:t>export</a:t>
            </a:r>
            <a:r>
              <a:rPr lang="fr-CA" sz="1400">
                <a:solidFill>
                  <a:srgbClr val="9073D1"/>
                </a:solidFill>
              </a:rPr>
              <a:t> devant la classe permet de rendre la classe </a:t>
            </a:r>
            <a:r>
              <a:rPr lang="fr-CA" sz="1400" b="1">
                <a:solidFill>
                  <a:srgbClr val="9073D1"/>
                </a:solidFill>
              </a:rPr>
              <a:t>publique</a:t>
            </a:r>
            <a:r>
              <a:rPr lang="fr-CA" sz="1400">
                <a:solidFill>
                  <a:srgbClr val="9073D1"/>
                </a:solidFill>
              </a:rPr>
              <a:t>. (Accessible à d’autres composants, éventuellement)</a:t>
            </a:r>
          </a:p>
        </p:txBody>
      </p:sp>
    </p:spTree>
    <p:extLst>
      <p:ext uri="{BB962C8B-B14F-4D97-AF65-F5344CB8AC3E}">
        <p14:creationId xmlns:p14="http://schemas.microsoft.com/office/powerpoint/2010/main" val="77644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C’est quoi Angular ?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 C’est quoi </a:t>
            </a:r>
            <a:r>
              <a:rPr lang="fr-CA" noProof="0" dirty="0" err="1">
                <a:solidFill>
                  <a:srgbClr val="FA4098"/>
                </a:solidFill>
              </a:rPr>
              <a:t>Angular</a:t>
            </a:r>
            <a:r>
              <a:rPr lang="fr-CA" noProof="0" dirty="0"/>
              <a:t> ? 🥱</a:t>
            </a:r>
          </a:p>
          <a:p>
            <a:pPr lvl="1"/>
            <a:r>
              <a:rPr lang="fr-CA" noProof="0" dirty="0"/>
              <a:t> </a:t>
            </a:r>
            <a:r>
              <a:rPr lang="fr-CA" noProof="0" dirty="0">
                <a:solidFill>
                  <a:srgbClr val="FA4098"/>
                </a:solidFill>
              </a:rPr>
              <a:t>Framework JavaScript Front End </a:t>
            </a:r>
          </a:p>
          <a:p>
            <a:pPr lvl="2"/>
            <a:r>
              <a:rPr lang="fr-CA" noProof="0" dirty="0"/>
              <a:t> Permet de créer des applications Web avec des pages très dynamiques. 🌟</a:t>
            </a:r>
          </a:p>
          <a:p>
            <a:pPr lvl="2"/>
            <a:r>
              <a:rPr lang="fr-CA" noProof="0" dirty="0"/>
              <a:t> On peut même créer un site </a:t>
            </a:r>
            <a:r>
              <a:rPr lang="fr-CA" noProof="0"/>
              <a:t>qui a « l’air » d’avoir une seule page hyper versatile.</a:t>
            </a:r>
            <a:endParaRPr lang="fr-CA" noProof="0" dirty="0"/>
          </a:p>
          <a:p>
            <a:pPr lvl="2"/>
            <a:r>
              <a:rPr lang="fr-CA" noProof="0" dirty="0"/>
              <a:t> Si une page Web a beaucoup d’éléments affichés qui </a:t>
            </a:r>
            <a:r>
              <a:rPr lang="fr-CA" b="1" noProof="0" dirty="0"/>
              <a:t>évoluent ou changent </a:t>
            </a:r>
            <a:r>
              <a:rPr lang="fr-CA" noProof="0" dirty="0"/>
              <a:t>lors de la navigation sur la page, utiliser un </a:t>
            </a:r>
            <a:r>
              <a:rPr lang="fr-CA" noProof="0" dirty="0" err="1">
                <a:solidFill>
                  <a:srgbClr val="FA4098"/>
                </a:solidFill>
              </a:rPr>
              <a:t>framework</a:t>
            </a:r>
            <a:r>
              <a:rPr lang="fr-CA" noProof="0" dirty="0">
                <a:solidFill>
                  <a:srgbClr val="FA4098"/>
                </a:solidFill>
              </a:rPr>
              <a:t> JavaScript Front End </a:t>
            </a:r>
            <a:r>
              <a:rPr lang="fr-CA" noProof="0" dirty="0"/>
              <a:t>est souhaitable.</a:t>
            </a:r>
          </a:p>
          <a:p>
            <a:pPr lvl="2"/>
            <a:r>
              <a:rPr lang="fr-CA" noProof="0" dirty="0"/>
              <a:t> Pas besoin de faire des requêtes au serveur sans arrêt pour naviguer !</a:t>
            </a:r>
          </a:p>
          <a:p>
            <a:pPr lvl="2"/>
            <a:r>
              <a:rPr lang="fr-CA" noProof="0" dirty="0"/>
              <a:t> Bien entendu, certaines fonctionnalités requièrent une communication avec un </a:t>
            </a:r>
            <a:r>
              <a:rPr lang="fr-CA" b="1" noProof="0" dirty="0"/>
              <a:t>serveur</a:t>
            </a:r>
            <a:r>
              <a:rPr lang="fr-CA" noProof="0" dirty="0"/>
              <a:t>…</a:t>
            </a:r>
          </a:p>
          <a:p>
            <a:pPr lvl="3"/>
            <a:r>
              <a:rPr lang="fr-CA" b="1" noProof="0" dirty="0"/>
              <a:t> Front End</a:t>
            </a:r>
            <a:r>
              <a:rPr lang="fr-CA" noProof="0" dirty="0"/>
              <a:t> : Code accessible à l’utilisateur ! 😨 Attention à la </a:t>
            </a:r>
            <a:r>
              <a:rPr lang="fr-CA" b="1" noProof="0" dirty="0"/>
              <a:t>sécurité</a:t>
            </a:r>
            <a:r>
              <a:rPr lang="fr-CA" noProof="0" dirty="0"/>
              <a:t>. Il faut éviter de se connecter à une base de données 💾 avec un </a:t>
            </a:r>
            <a:r>
              <a:rPr lang="fr-CA" noProof="0" dirty="0" err="1"/>
              <a:t>framework</a:t>
            </a:r>
            <a:r>
              <a:rPr lang="fr-CA" noProof="0" dirty="0"/>
              <a:t> comme </a:t>
            </a:r>
            <a:r>
              <a:rPr lang="fr-CA" noProof="0" dirty="0" err="1">
                <a:solidFill>
                  <a:srgbClr val="FA4098"/>
                </a:solidFill>
              </a:rPr>
              <a:t>Angular</a:t>
            </a:r>
            <a:r>
              <a:rPr lang="fr-CA" noProof="0" dirty="0"/>
              <a:t>…</a:t>
            </a:r>
          </a:p>
          <a:p>
            <a:pPr lvl="2"/>
            <a:endParaRPr lang="fr-CA" noProof="0" dirty="0"/>
          </a:p>
          <a:p>
            <a:pPr lvl="1"/>
            <a:endParaRPr lang="fr-CA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C155D6-60C2-4582-B39B-336F6485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4837224"/>
            <a:ext cx="1191768" cy="11917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B3DD9F-E9D6-4817-A4C1-41B29A329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05" y="4859851"/>
            <a:ext cx="1633671" cy="11544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A09077-DEC5-4913-8757-88A6DE877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6" y="4988100"/>
            <a:ext cx="1026942" cy="890016"/>
          </a:xfrm>
          <a:prstGeom prst="rect">
            <a:avLst/>
          </a:prstGeom>
        </p:spPr>
      </p:pic>
      <p:pic>
        <p:nvPicPr>
          <p:cNvPr id="1026" name="Picture 2" descr="Trademarks">
            <a:extLst>
              <a:ext uri="{FF2B5EF4-FFF2-40B4-BE49-F238E27FC236}">
                <a16:creationId xmlns:a16="http://schemas.microsoft.com/office/drawing/2014/main" id="{52251756-181F-4650-B435-1C5A3D7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45" y="4930855"/>
            <a:ext cx="1004506" cy="10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DF6382-F759-4A16-AA41-73A6BFBBD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84" y="4520184"/>
            <a:ext cx="1737360" cy="17373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EA3F83-3CDF-4047-8432-43839ADD6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0" y="4963040"/>
            <a:ext cx="915076" cy="91507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E041718-E84D-4C5D-A32B-EBC79B15C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13" y="4988100"/>
            <a:ext cx="927572" cy="9646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DF963D-5526-48D2-9A86-A3E15AC5E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469" y="5013186"/>
            <a:ext cx="864930" cy="86493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9BEC357-E88B-4ABA-9EB5-D6AF0C2A4D73}"/>
              </a:ext>
            </a:extLst>
          </p:cNvPr>
          <p:cNvSpPr txBox="1"/>
          <p:nvPr/>
        </p:nvSpPr>
        <p:spPr>
          <a:xfrm>
            <a:off x="797052" y="5950515"/>
            <a:ext cx="84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Angular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27D0A4D-532D-4820-BF24-3506D00D3904}"/>
              </a:ext>
            </a:extLst>
          </p:cNvPr>
          <p:cNvSpPr txBox="1"/>
          <p:nvPr/>
        </p:nvSpPr>
        <p:spPr>
          <a:xfrm>
            <a:off x="1844068" y="5951441"/>
            <a:ext cx="84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React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5B4BB30-3C37-4CF5-B08C-3B517C38B951}"/>
              </a:ext>
            </a:extLst>
          </p:cNvPr>
          <p:cNvSpPr txBox="1"/>
          <p:nvPr/>
        </p:nvSpPr>
        <p:spPr>
          <a:xfrm>
            <a:off x="2891084" y="5952822"/>
            <a:ext cx="84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Vue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375CA0-79B4-450A-AE81-94ABA1A279A5}"/>
              </a:ext>
            </a:extLst>
          </p:cNvPr>
          <p:cNvSpPr txBox="1"/>
          <p:nvPr/>
        </p:nvSpPr>
        <p:spPr>
          <a:xfrm>
            <a:off x="6277326" y="5950515"/>
            <a:ext cx="84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Spring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A21259-4969-4E23-9903-2EC8614E98EB}"/>
              </a:ext>
            </a:extLst>
          </p:cNvPr>
          <p:cNvSpPr txBox="1"/>
          <p:nvPr/>
        </p:nvSpPr>
        <p:spPr>
          <a:xfrm>
            <a:off x="7163983" y="5957344"/>
            <a:ext cx="11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Ruby on rails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96D9C5-ED62-48B9-95D2-4CFD4EF1FE73}"/>
              </a:ext>
            </a:extLst>
          </p:cNvPr>
          <p:cNvSpPr txBox="1"/>
          <p:nvPr/>
        </p:nvSpPr>
        <p:spPr>
          <a:xfrm>
            <a:off x="8161724" y="5971750"/>
            <a:ext cx="11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.Net Core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C00821-B909-452C-9606-88840466B6DD}"/>
              </a:ext>
            </a:extLst>
          </p:cNvPr>
          <p:cNvSpPr txBox="1"/>
          <p:nvPr/>
        </p:nvSpPr>
        <p:spPr>
          <a:xfrm>
            <a:off x="9143258" y="5986156"/>
            <a:ext cx="11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Laravel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46FE412-264F-43DA-9805-D5FD34F49C86}"/>
              </a:ext>
            </a:extLst>
          </p:cNvPr>
          <p:cNvSpPr txBox="1"/>
          <p:nvPr/>
        </p:nvSpPr>
        <p:spPr>
          <a:xfrm>
            <a:off x="10268626" y="5971749"/>
            <a:ext cx="11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django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6594F6-89DE-427B-B35B-937F986A9EED}"/>
              </a:ext>
            </a:extLst>
          </p:cNvPr>
          <p:cNvSpPr txBox="1"/>
          <p:nvPr/>
        </p:nvSpPr>
        <p:spPr>
          <a:xfrm>
            <a:off x="6157692" y="6224458"/>
            <a:ext cx="108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Java</a:t>
            </a:r>
          </a:p>
        </p:txBody>
      </p:sp>
      <p:sp>
        <p:nvSpPr>
          <p:cNvPr id="29" name="Accolade fermante 28">
            <a:extLst>
              <a:ext uri="{FF2B5EF4-FFF2-40B4-BE49-F238E27FC236}">
                <a16:creationId xmlns:a16="http://schemas.microsoft.com/office/drawing/2014/main" id="{69796249-DB2E-4000-81DD-4F1DFDDE9D40}"/>
              </a:ext>
            </a:extLst>
          </p:cNvPr>
          <p:cNvSpPr/>
          <p:nvPr/>
        </p:nvSpPr>
        <p:spPr>
          <a:xfrm rot="5400000">
            <a:off x="2216388" y="4936292"/>
            <a:ext cx="96533" cy="2810272"/>
          </a:xfrm>
          <a:prstGeom prst="rightBrace">
            <a:avLst>
              <a:gd name="adj1" fmla="val 150286"/>
              <a:gd name="adj2" fmla="val 50000"/>
            </a:avLst>
          </a:prstGeom>
          <a:ln w="12700">
            <a:solidFill>
              <a:srgbClr val="738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E811BA5-A5EF-41E9-A70D-D44B99B10164}"/>
              </a:ext>
            </a:extLst>
          </p:cNvPr>
          <p:cNvSpPr txBox="1"/>
          <p:nvPr/>
        </p:nvSpPr>
        <p:spPr>
          <a:xfrm>
            <a:off x="1555994" y="6393976"/>
            <a:ext cx="141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JavaScript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CAA6CF7-54F7-45E8-B4C4-9D2FB8DCCE10}"/>
              </a:ext>
            </a:extLst>
          </p:cNvPr>
          <p:cNvSpPr txBox="1"/>
          <p:nvPr/>
        </p:nvSpPr>
        <p:spPr>
          <a:xfrm>
            <a:off x="7214090" y="6235806"/>
            <a:ext cx="108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Ruby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C96CBCD-34E7-4AFC-8640-70FDDF8007D0}"/>
              </a:ext>
            </a:extLst>
          </p:cNvPr>
          <p:cNvSpPr txBox="1"/>
          <p:nvPr/>
        </p:nvSpPr>
        <p:spPr>
          <a:xfrm>
            <a:off x="8243374" y="6235684"/>
            <a:ext cx="108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C#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ED4FA7C-10A4-4CD4-9322-766164833F80}"/>
              </a:ext>
            </a:extLst>
          </p:cNvPr>
          <p:cNvSpPr txBox="1"/>
          <p:nvPr/>
        </p:nvSpPr>
        <p:spPr>
          <a:xfrm>
            <a:off x="9261320" y="6227423"/>
            <a:ext cx="108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PHP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5DCD45-01AE-4356-9CE4-C8046BC22184}"/>
              </a:ext>
            </a:extLst>
          </p:cNvPr>
          <p:cNvSpPr txBox="1"/>
          <p:nvPr/>
        </p:nvSpPr>
        <p:spPr>
          <a:xfrm>
            <a:off x="10323490" y="6235043"/>
            <a:ext cx="108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7385D1"/>
                </a:solidFill>
              </a:rPr>
              <a:t>Python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B618BF8-7DF8-48C8-B68B-D1353226034D}"/>
              </a:ext>
            </a:extLst>
          </p:cNvPr>
          <p:cNvSpPr txBox="1"/>
          <p:nvPr/>
        </p:nvSpPr>
        <p:spPr>
          <a:xfrm>
            <a:off x="4389123" y="5139452"/>
            <a:ext cx="1431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Front End</a:t>
            </a:r>
          </a:p>
          <a:p>
            <a:pPr algn="ctr"/>
            <a:r>
              <a:rPr lang="fr-CA" sz="1400" b="1">
                <a:solidFill>
                  <a:srgbClr val="7385D1"/>
                </a:solidFill>
              </a:rPr>
              <a:t>VS</a:t>
            </a:r>
          </a:p>
          <a:p>
            <a:pPr algn="ctr"/>
            <a:r>
              <a:rPr lang="fr-CA" sz="1400" b="1">
                <a:solidFill>
                  <a:srgbClr val="7385D1"/>
                </a:solidFill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4134172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Afficher une 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Afficher une variable dans la page Web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2</a:t>
            </a:r>
            <a:r>
              <a:rPr lang="fr-CA"/>
              <a:t> : Insérer la variable dans le </a:t>
            </a:r>
            <a:r>
              <a:rPr lang="fr-CA">
                <a:solidFill>
                  <a:srgbClr val="FA4098"/>
                </a:solidFill>
              </a:rPr>
              <a:t>template</a:t>
            </a:r>
            <a:r>
              <a:rPr lang="fr-CA"/>
              <a:t> du </a:t>
            </a:r>
            <a:r>
              <a:rPr lang="fr-CA">
                <a:solidFill>
                  <a:srgbClr val="FA4098"/>
                </a:solidFill>
              </a:rPr>
              <a:t>composant</a:t>
            </a:r>
            <a:r>
              <a:rPr lang="fr-CA"/>
              <a:t>.</a:t>
            </a:r>
          </a:p>
          <a:p>
            <a:pPr lvl="2"/>
            <a:r>
              <a:rPr lang="fr-CA"/>
              <a:t> Dans ce cas-ci, le </a:t>
            </a:r>
            <a:r>
              <a:rPr lang="fr-CA" b="1"/>
              <a:t>template .html </a:t>
            </a:r>
            <a:r>
              <a:rPr lang="fr-CA"/>
              <a:t>associé à notre </a:t>
            </a:r>
            <a:r>
              <a:rPr lang="fr-CA" b="1"/>
              <a:t>composant</a:t>
            </a:r>
            <a:r>
              <a:rPr lang="fr-CA"/>
              <a:t> est ... </a:t>
            </a:r>
            <a:r>
              <a:rPr lang="fr-CA">
                <a:solidFill>
                  <a:srgbClr val="FA4098"/>
                </a:solidFill>
              </a:rPr>
              <a:t>app.component.html</a:t>
            </a:r>
          </a:p>
          <a:p>
            <a:pPr lvl="2"/>
            <a:r>
              <a:rPr lang="fr-CA"/>
              <a:t> Dans le </a:t>
            </a:r>
            <a:r>
              <a:rPr lang="fr-CA" b="1"/>
              <a:t>template</a:t>
            </a:r>
            <a:r>
              <a:rPr lang="fr-CA"/>
              <a:t>, il suffit de mettre le nom de</a:t>
            </a:r>
          </a:p>
          <a:p>
            <a:pPr marL="914400" lvl="2" indent="0">
              <a:buNone/>
            </a:pPr>
            <a:r>
              <a:rPr lang="fr-CA"/>
              <a:t>     la variable entre double accolades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{{ }}</a:t>
            </a:r>
            <a:r>
              <a:rPr lang="fr-CA"/>
              <a:t> pour</a:t>
            </a:r>
          </a:p>
          <a:p>
            <a:pPr marL="914400" lvl="2" indent="0">
              <a:buNone/>
            </a:pPr>
            <a:r>
              <a:rPr lang="fr-CA"/>
              <a:t>     </a:t>
            </a:r>
            <a:r>
              <a:rPr lang="fr-CA" b="1"/>
              <a:t>afficher sa valeur </a:t>
            </a:r>
            <a:r>
              <a:rPr lang="fr-CA"/>
              <a:t>dans la page.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B32485-54D6-4816-AB2D-B5574FF0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42" y="2467110"/>
            <a:ext cx="4706007" cy="274358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7A90F5E-CD7E-4604-999A-5068BE835523}"/>
              </a:ext>
            </a:extLst>
          </p:cNvPr>
          <p:cNvCxnSpPr>
            <a:cxnSpLocks/>
          </p:cNvCxnSpPr>
          <p:nvPr/>
        </p:nvCxnSpPr>
        <p:spPr>
          <a:xfrm flipH="1">
            <a:off x="10279117" y="2648607"/>
            <a:ext cx="510803" cy="4666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F601545B-6B8B-4147-99C1-D7E65B06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90" y="3537644"/>
            <a:ext cx="3915321" cy="121937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3E3E97-BE7D-413A-B3DD-AE10EFAC3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946" y="5140255"/>
            <a:ext cx="4706007" cy="145681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6F4FB0C-1BD9-4640-AAD4-EA71E301A858}"/>
              </a:ext>
            </a:extLst>
          </p:cNvPr>
          <p:cNvSpPr txBox="1"/>
          <p:nvPr/>
        </p:nvSpPr>
        <p:spPr>
          <a:xfrm>
            <a:off x="7644076" y="6027003"/>
            <a:ext cx="454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9073D1"/>
                </a:solidFill>
              </a:rPr>
              <a:t>Si jamais on voulait mettre des doubles accolades dans la page Web (textuellement), on devra utiliser les entités de caractères </a:t>
            </a:r>
            <a:r>
              <a:rPr lang="fr-CA" sz="1600"/>
              <a:t>&amp;#123;</a:t>
            </a:r>
            <a:r>
              <a:rPr lang="fr-CA" sz="1600">
                <a:solidFill>
                  <a:srgbClr val="9073D1"/>
                </a:solidFill>
              </a:rPr>
              <a:t> et </a:t>
            </a:r>
            <a:r>
              <a:rPr lang="fr-CA" sz="1600"/>
              <a:t>&amp;#125;</a:t>
            </a:r>
          </a:p>
        </p:txBody>
      </p:sp>
    </p:spTree>
    <p:extLst>
      <p:ext uri="{BB962C8B-B14F-4D97-AF65-F5344CB8AC3E}">
        <p14:creationId xmlns:p14="http://schemas.microsoft.com/office/powerpoint/2010/main" val="416081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Afficher une liste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Afficher une liste dans la page Web</a:t>
            </a:r>
          </a:p>
          <a:p>
            <a:pPr lvl="1"/>
            <a:r>
              <a:rPr lang="fr-CA"/>
              <a:t>  </a:t>
            </a:r>
            <a:r>
              <a:rPr lang="fr-CA">
                <a:solidFill>
                  <a:srgbClr val="FA4098"/>
                </a:solidFill>
              </a:rPr>
              <a:t>Étape 1</a:t>
            </a:r>
            <a:r>
              <a:rPr lang="fr-CA"/>
              <a:t> : Définir une variable de type liste dans le composant de notre choix.</a:t>
            </a:r>
          </a:p>
          <a:p>
            <a:pPr lvl="2"/>
            <a:r>
              <a:rPr lang="fr-CA"/>
              <a:t> Ex : Disons une </a:t>
            </a:r>
            <a:r>
              <a:rPr lang="fr-CA" b="1">
                <a:solidFill>
                  <a:srgbClr val="FA4098"/>
                </a:solidFill>
              </a:rPr>
              <a:t>liste de Crewmates</a:t>
            </a:r>
            <a:r>
              <a:rPr lang="fr-CA"/>
              <a:t> et une </a:t>
            </a:r>
            <a:r>
              <a:rPr lang="fr-CA" b="1">
                <a:solidFill>
                  <a:srgbClr val="FA4098"/>
                </a:solidFill>
              </a:rPr>
              <a:t>liste de nombres </a:t>
            </a:r>
            <a:r>
              <a:rPr lang="fr-CA"/>
              <a:t>dans le composant </a:t>
            </a:r>
            <a:r>
              <a:rPr lang="fr-CA">
                <a:solidFill>
                  <a:schemeClr val="tx1"/>
                </a:solidFill>
              </a:rPr>
              <a:t>app.component.ts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7DCF15-D87B-4CFE-9BEA-186E656E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2" y="2029550"/>
            <a:ext cx="1245679" cy="4662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6625F2-D082-4BE9-88FB-12FBBD0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03" y="2573716"/>
            <a:ext cx="5543253" cy="365603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F26FE92-2064-498C-B5D1-A4EC2E0E63A1}"/>
              </a:ext>
            </a:extLst>
          </p:cNvPr>
          <p:cNvSpPr txBox="1"/>
          <p:nvPr/>
        </p:nvSpPr>
        <p:spPr>
          <a:xfrm>
            <a:off x="730753" y="3118626"/>
            <a:ext cx="469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On a nos 2 variables de </a:t>
            </a:r>
            <a:r>
              <a:rPr lang="fr-CA" b="1">
                <a:solidFill>
                  <a:srgbClr val="9073D1"/>
                </a:solidFill>
              </a:rPr>
              <a:t>type liste</a:t>
            </a:r>
            <a:r>
              <a:rPr lang="fr-CA">
                <a:solidFill>
                  <a:srgbClr val="9073D1"/>
                </a:solidFill>
              </a:rPr>
              <a:t>. </a:t>
            </a:r>
            <a:r>
              <a:rPr lang="fr-CA"/>
              <a:t>numbers</a:t>
            </a:r>
            <a:r>
              <a:rPr lang="fr-CA">
                <a:solidFill>
                  <a:srgbClr val="9073D1"/>
                </a:solidFill>
              </a:rPr>
              <a:t> est initialisé immédiatement et </a:t>
            </a:r>
            <a:r>
              <a:rPr lang="fr-CA"/>
              <a:t>crewmates</a:t>
            </a:r>
            <a:r>
              <a:rPr lang="fr-CA">
                <a:solidFill>
                  <a:srgbClr val="9073D1"/>
                </a:solidFill>
              </a:rPr>
              <a:t> est défini dans le </a:t>
            </a:r>
            <a:r>
              <a:rPr lang="fr-CA" b="1">
                <a:solidFill>
                  <a:srgbClr val="9073D1"/>
                </a:solidFill>
              </a:rPr>
              <a:t>constructeur</a:t>
            </a:r>
            <a:r>
              <a:rPr lang="fr-CA">
                <a:solidFill>
                  <a:srgbClr val="9073D1"/>
                </a:solidFill>
              </a:rPr>
              <a:t>.</a:t>
            </a: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61C7157E-1E73-41E1-914A-F6337D8D253F}"/>
              </a:ext>
            </a:extLst>
          </p:cNvPr>
          <p:cNvSpPr/>
          <p:nvPr/>
        </p:nvSpPr>
        <p:spPr>
          <a:xfrm>
            <a:off x="5410726" y="2835952"/>
            <a:ext cx="263327" cy="1835106"/>
          </a:xfrm>
          <a:prstGeom prst="leftBrace">
            <a:avLst>
              <a:gd name="adj1" fmla="val 51440"/>
              <a:gd name="adj2" fmla="val 50000"/>
            </a:avLst>
          </a:prstGeom>
          <a:ln w="19050">
            <a:solidFill>
              <a:srgbClr val="907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37011A-1FB5-43C4-8BF0-3034A7438D14}"/>
              </a:ext>
            </a:extLst>
          </p:cNvPr>
          <p:cNvSpPr txBox="1"/>
          <p:nvPr/>
        </p:nvSpPr>
        <p:spPr>
          <a:xfrm>
            <a:off x="807922" y="5131032"/>
            <a:ext cx="469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Ici on a définit la classe </a:t>
            </a:r>
            <a:r>
              <a:rPr lang="fr-CA"/>
              <a:t>Crewmate</a:t>
            </a:r>
            <a:r>
              <a:rPr lang="fr-CA">
                <a:solidFill>
                  <a:srgbClr val="9073D1"/>
                </a:solidFill>
              </a:rPr>
              <a:t>. C’était nécessaire pour pouvoir faire une liste de Crewmates, bien entendu.</a:t>
            </a:r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1AFD735F-6CD7-4C49-8702-97334358EE25}"/>
              </a:ext>
            </a:extLst>
          </p:cNvPr>
          <p:cNvSpPr/>
          <p:nvPr/>
        </p:nvSpPr>
        <p:spPr>
          <a:xfrm>
            <a:off x="5410726" y="5057311"/>
            <a:ext cx="263327" cy="1167428"/>
          </a:xfrm>
          <a:prstGeom prst="leftBrace">
            <a:avLst>
              <a:gd name="adj1" fmla="val 51440"/>
              <a:gd name="adj2" fmla="val 50000"/>
            </a:avLst>
          </a:prstGeom>
          <a:ln w="19050">
            <a:solidFill>
              <a:srgbClr val="907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B7E1AF-98DD-4334-ACA0-3CA686E2AB1B}"/>
              </a:ext>
            </a:extLst>
          </p:cNvPr>
          <p:cNvSpPr txBox="1"/>
          <p:nvPr/>
        </p:nvSpPr>
        <p:spPr>
          <a:xfrm>
            <a:off x="0" y="6563218"/>
            <a:ext cx="9408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En </a:t>
            </a:r>
            <a:r>
              <a:rPr lang="fr-CA" sz="1400" b="1">
                <a:solidFill>
                  <a:srgbClr val="9073D1"/>
                </a:solidFill>
              </a:rPr>
              <a:t>JavaScript</a:t>
            </a:r>
            <a:r>
              <a:rPr lang="fr-CA" sz="1400">
                <a:solidFill>
                  <a:srgbClr val="9073D1"/>
                </a:solidFill>
              </a:rPr>
              <a:t> / </a:t>
            </a:r>
            <a:r>
              <a:rPr lang="fr-CA" sz="1400" b="1">
                <a:solidFill>
                  <a:srgbClr val="9073D1"/>
                </a:solidFill>
              </a:rPr>
              <a:t>TypeScript</a:t>
            </a:r>
            <a:r>
              <a:rPr lang="fr-CA" sz="1400">
                <a:solidFill>
                  <a:srgbClr val="9073D1"/>
                </a:solidFill>
              </a:rPr>
              <a:t>, on définit un </a:t>
            </a:r>
            <a:r>
              <a:rPr lang="fr-CA" sz="1400"/>
              <a:t>array</a:t>
            </a:r>
            <a:r>
              <a:rPr lang="fr-CA" sz="1400">
                <a:solidFill>
                  <a:srgbClr val="9073D1"/>
                </a:solidFill>
              </a:rPr>
              <a:t> / </a:t>
            </a:r>
            <a:r>
              <a:rPr lang="fr-CA" sz="1400"/>
              <a:t>tableau</a:t>
            </a:r>
            <a:r>
              <a:rPr lang="fr-CA" sz="1400">
                <a:solidFill>
                  <a:srgbClr val="9073D1"/>
                </a:solidFill>
              </a:rPr>
              <a:t> avec la syntaxe </a:t>
            </a:r>
            <a:r>
              <a:rPr lang="fr-CA" sz="1400" b="1">
                <a:latin typeface="Courier New" panose="02070309020205020404" pitchFamily="49" charset="0"/>
                <a:cs typeface="Courier New" panose="02070309020205020404" pitchFamily="49" charset="0"/>
              </a:rPr>
              <a:t>[élément, élément, ...]</a:t>
            </a:r>
          </a:p>
        </p:txBody>
      </p:sp>
    </p:spTree>
    <p:extLst>
      <p:ext uri="{BB962C8B-B14F-4D97-AF65-F5344CB8AC3E}">
        <p14:creationId xmlns:p14="http://schemas.microsoft.com/office/powerpoint/2010/main" val="3191118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Afficher une liste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Afficher une liste dans la page Web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2</a:t>
            </a:r>
            <a:r>
              <a:rPr lang="fr-CA"/>
              <a:t> : Insérer les variables dans le </a:t>
            </a:r>
            <a:r>
              <a:rPr lang="fr-CA">
                <a:solidFill>
                  <a:srgbClr val="FA4098"/>
                </a:solidFill>
              </a:rPr>
              <a:t>template</a:t>
            </a:r>
            <a:r>
              <a:rPr lang="fr-CA"/>
              <a:t> du </a:t>
            </a:r>
            <a:r>
              <a:rPr lang="fr-CA">
                <a:solidFill>
                  <a:srgbClr val="FA4098"/>
                </a:solidFill>
              </a:rPr>
              <a:t>composant</a:t>
            </a:r>
            <a:r>
              <a:rPr lang="fr-CA"/>
              <a:t>.</a:t>
            </a:r>
          </a:p>
          <a:p>
            <a:pPr lvl="2"/>
            <a:r>
              <a:rPr lang="fr-CA"/>
              <a:t> Pour des listes c’est un peu plus sophistiqué. On va utiliser un genre de « boucle foreach » dans notre </a:t>
            </a:r>
            <a:r>
              <a:rPr lang="fr-CA" b="1"/>
              <a:t>template HTML</a:t>
            </a:r>
            <a:r>
              <a:rPr lang="fr-CA"/>
              <a:t>. (Ex : </a:t>
            </a:r>
            <a:r>
              <a:rPr lang="fr-CA">
                <a:solidFill>
                  <a:schemeClr val="tx1"/>
                </a:solidFill>
              </a:rPr>
              <a:t>app.component.html</a:t>
            </a:r>
            <a:r>
              <a:rPr lang="fr-CA"/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736335-E0AC-465F-869F-AF63DFDA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18" y="2844237"/>
            <a:ext cx="3831358" cy="90485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7A87EB9-9F5E-4A56-83B3-AC259FC1A6B4}"/>
              </a:ext>
            </a:extLst>
          </p:cNvPr>
          <p:cNvSpPr txBox="1"/>
          <p:nvPr/>
        </p:nvSpPr>
        <p:spPr>
          <a:xfrm>
            <a:off x="6318495" y="3728950"/>
            <a:ext cx="35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600">
                <a:solidFill>
                  <a:srgbClr val="9073D1"/>
                </a:solidFill>
              </a:rPr>
              <a:t>Comparable à ceci en C#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CD23BADD-1C3B-4617-AF28-A84166709BAC}"/>
              </a:ext>
            </a:extLst>
          </p:cNvPr>
          <p:cNvSpPr/>
          <p:nvPr/>
        </p:nvSpPr>
        <p:spPr>
          <a:xfrm>
            <a:off x="3227885" y="3839561"/>
            <a:ext cx="725213" cy="338554"/>
          </a:xfrm>
          <a:prstGeom prst="downArrow">
            <a:avLst/>
          </a:prstGeom>
          <a:solidFill>
            <a:srgbClr val="907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C1CB30-3277-420D-B61B-4F98AA044E63}"/>
              </a:ext>
            </a:extLst>
          </p:cNvPr>
          <p:cNvSpPr txBox="1"/>
          <p:nvPr/>
        </p:nvSpPr>
        <p:spPr>
          <a:xfrm>
            <a:off x="5733008" y="4487611"/>
            <a:ext cx="486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L’expression </a:t>
            </a:r>
            <a:r>
              <a:rPr lang="fr-CA">
                <a:solidFill>
                  <a:srgbClr val="FF0000"/>
                </a:solidFill>
              </a:rPr>
              <a:t>*ngFor</a:t>
            </a:r>
            <a:r>
              <a:rPr lang="fr-CA"/>
              <a:t>=</a:t>
            </a:r>
            <a:r>
              <a:rPr lang="fr-CA" b="1">
                <a:solidFill>
                  <a:schemeClr val="accent5">
                    <a:lumMod val="75000"/>
                  </a:schemeClr>
                </a:solidFill>
              </a:rPr>
              <a:t>"let alias of variable"</a:t>
            </a:r>
            <a:r>
              <a:rPr lang="fr-CA">
                <a:solidFill>
                  <a:srgbClr val="9073D1"/>
                </a:solidFill>
              </a:rPr>
              <a:t> permet donc d’afficher, pour chaque élément de la liste, du code / des éléments HTML.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>
                <a:solidFill>
                  <a:srgbClr val="9073D1"/>
                </a:solidFill>
              </a:rPr>
              <a:t>« </a:t>
            </a:r>
            <a:r>
              <a:rPr lang="fr-CA" b="1">
                <a:solidFill>
                  <a:schemeClr val="accent5">
                    <a:lumMod val="75000"/>
                  </a:schemeClr>
                </a:solidFill>
              </a:rPr>
              <a:t>alias</a:t>
            </a:r>
            <a:r>
              <a:rPr lang="fr-CA">
                <a:solidFill>
                  <a:srgbClr val="9073D1"/>
                </a:solidFill>
              </a:rPr>
              <a:t> » représente chaque élément de la liste, successivement.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>
                <a:solidFill>
                  <a:srgbClr val="9073D1"/>
                </a:solidFill>
              </a:rPr>
              <a:t>Dans ce cas-ci, ça fait trois éléments </a:t>
            </a:r>
            <a:r>
              <a:rPr lang="fr-CA" b="1">
                <a:solidFill>
                  <a:srgbClr val="C00000"/>
                </a:solidFill>
              </a:rPr>
              <a:t>&lt;li&gt;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122CDDE-8105-4506-A55C-7DBEA9AD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73" y="4268586"/>
            <a:ext cx="2581635" cy="138131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236FDA-484E-4B5B-92C3-8280971D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212" y="2782740"/>
            <a:ext cx="4266556" cy="97948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482300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Afficher une liste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Afficher une liste dans la page Web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2</a:t>
            </a:r>
            <a:r>
              <a:rPr lang="fr-CA"/>
              <a:t> : Insérer les variables dans le </a:t>
            </a:r>
            <a:r>
              <a:rPr lang="fr-CA">
                <a:solidFill>
                  <a:srgbClr val="FA4098"/>
                </a:solidFill>
              </a:rPr>
              <a:t>template</a:t>
            </a:r>
            <a:r>
              <a:rPr lang="fr-CA"/>
              <a:t> du </a:t>
            </a:r>
            <a:r>
              <a:rPr lang="fr-CA">
                <a:solidFill>
                  <a:srgbClr val="FA4098"/>
                </a:solidFill>
              </a:rPr>
              <a:t>composant</a:t>
            </a:r>
            <a:r>
              <a:rPr lang="fr-CA"/>
              <a:t>.</a:t>
            </a:r>
          </a:p>
          <a:p>
            <a:pPr lvl="2"/>
            <a:r>
              <a:rPr lang="fr-CA"/>
              <a:t> Pour la </a:t>
            </a:r>
            <a:r>
              <a:rPr lang="fr-CA" b="1"/>
              <a:t>liste de Crewmate</a:t>
            </a:r>
            <a:r>
              <a:rPr lang="fr-CA"/>
              <a:t>, ce sera plutôt similaire. La différence est que nous devrons accéder aux </a:t>
            </a:r>
            <a:r>
              <a:rPr lang="fr-CA">
                <a:solidFill>
                  <a:srgbClr val="FA4098"/>
                </a:solidFill>
              </a:rPr>
              <a:t>propriétés</a:t>
            </a:r>
            <a:r>
              <a:rPr lang="fr-CA"/>
              <a:t> des </a:t>
            </a:r>
            <a:r>
              <a:rPr lang="fr-CA" b="1"/>
              <a:t>Crewmates</a:t>
            </a:r>
            <a:r>
              <a:rPr lang="fr-CA"/>
              <a:t> pour les afficher.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CD23BADD-1C3B-4617-AF28-A84166709BAC}"/>
              </a:ext>
            </a:extLst>
          </p:cNvPr>
          <p:cNvSpPr/>
          <p:nvPr/>
        </p:nvSpPr>
        <p:spPr>
          <a:xfrm>
            <a:off x="5717243" y="3663768"/>
            <a:ext cx="725213" cy="338554"/>
          </a:xfrm>
          <a:prstGeom prst="downArrow">
            <a:avLst/>
          </a:prstGeom>
          <a:solidFill>
            <a:srgbClr val="907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F5B862-FF22-4E8B-8BF0-25274352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2752631"/>
            <a:ext cx="9088118" cy="67636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8A2212-73D2-4A28-8345-ADFC1F05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82" y="4207030"/>
            <a:ext cx="2943636" cy="164805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B31269-9906-4E93-B023-11F85CECF9DB}"/>
              </a:ext>
            </a:extLst>
          </p:cNvPr>
          <p:cNvSpPr txBox="1"/>
          <p:nvPr/>
        </p:nvSpPr>
        <p:spPr>
          <a:xfrm>
            <a:off x="78261" y="4616935"/>
            <a:ext cx="432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La variable </a:t>
            </a:r>
            <a:r>
              <a:rPr lang="fr-CA"/>
              <a:t>crewmates</a:t>
            </a:r>
            <a:r>
              <a:rPr lang="fr-CA">
                <a:solidFill>
                  <a:srgbClr val="9073D1"/>
                </a:solidFill>
              </a:rPr>
              <a:t> contenait 3 éléments, donc </a:t>
            </a:r>
            <a:r>
              <a:rPr lang="fr-CA" b="1">
                <a:solidFill>
                  <a:srgbClr val="FF0000"/>
                </a:solidFill>
              </a:rPr>
              <a:t>*ngFor </a:t>
            </a:r>
            <a:r>
              <a:rPr lang="fr-CA">
                <a:solidFill>
                  <a:srgbClr val="9073D1"/>
                </a:solidFill>
              </a:rPr>
              <a:t>a généré 3 éléments </a:t>
            </a:r>
            <a:r>
              <a:rPr lang="fr-CA" b="1">
                <a:solidFill>
                  <a:srgbClr val="C00000"/>
                </a:solidFill>
              </a:rPr>
              <a:t>&lt;p&gt;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AE552F-461E-4619-AFD0-B7325E5574A4}"/>
              </a:ext>
            </a:extLst>
          </p:cNvPr>
          <p:cNvSpPr txBox="1"/>
          <p:nvPr/>
        </p:nvSpPr>
        <p:spPr>
          <a:xfrm>
            <a:off x="7753515" y="4292394"/>
            <a:ext cx="432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L’alias « </a:t>
            </a:r>
            <a:r>
              <a:rPr lang="fr-CA" b="1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fr-CA">
                <a:solidFill>
                  <a:srgbClr val="9073D1"/>
                </a:solidFill>
              </a:rPr>
              <a:t> » représente successivement les trois objets de </a:t>
            </a:r>
            <a:r>
              <a:rPr lang="fr-CA" b="1">
                <a:solidFill>
                  <a:srgbClr val="9073D1"/>
                </a:solidFill>
              </a:rPr>
              <a:t>type Crewmate</a:t>
            </a:r>
            <a:r>
              <a:rPr lang="fr-CA">
                <a:solidFill>
                  <a:srgbClr val="9073D1"/>
                </a:solidFill>
              </a:rPr>
              <a:t>. On accède à leurs </a:t>
            </a:r>
            <a:r>
              <a:rPr lang="fr-CA" b="1">
                <a:solidFill>
                  <a:srgbClr val="9073D1"/>
                </a:solidFill>
              </a:rPr>
              <a:t>propriétés de classe </a:t>
            </a:r>
            <a:r>
              <a:rPr lang="fr-CA">
                <a:solidFill>
                  <a:srgbClr val="9073D1"/>
                </a:solidFill>
              </a:rPr>
              <a:t>qui sont nommées « </a:t>
            </a:r>
            <a:r>
              <a:rPr lang="fr-CA" b="1">
                <a:solidFill>
                  <a:srgbClr val="9073D1"/>
                </a:solidFill>
              </a:rPr>
              <a:t>color</a:t>
            </a:r>
            <a:r>
              <a:rPr lang="fr-CA">
                <a:solidFill>
                  <a:srgbClr val="9073D1"/>
                </a:solidFill>
              </a:rPr>
              <a:t> » et « </a:t>
            </a:r>
            <a:r>
              <a:rPr lang="fr-CA" b="1">
                <a:solidFill>
                  <a:srgbClr val="9073D1"/>
                </a:solidFill>
              </a:rPr>
              <a:t>impostor</a:t>
            </a:r>
            <a:r>
              <a:rPr lang="fr-CA">
                <a:solidFill>
                  <a:srgbClr val="9073D1"/>
                </a:solidFill>
              </a:rPr>
              <a:t> » dans la classe qu’on a déclarée.</a:t>
            </a:r>
            <a:endParaRPr lang="fr-CA" b="1">
              <a:solidFill>
                <a:srgbClr val="C00000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7CD52E5-CD18-46BF-A6ED-6CA731CA3BF0}"/>
              </a:ext>
            </a:extLst>
          </p:cNvPr>
          <p:cNvCxnSpPr>
            <a:cxnSpLocks/>
          </p:cNvCxnSpPr>
          <p:nvPr/>
        </p:nvCxnSpPr>
        <p:spPr>
          <a:xfrm flipH="1" flipV="1">
            <a:off x="6747641" y="3335983"/>
            <a:ext cx="1923394" cy="871048"/>
          </a:xfrm>
          <a:prstGeom prst="straightConnector1">
            <a:avLst/>
          </a:prstGeom>
          <a:ln w="28575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BB26996-DE9F-4F4E-9035-D064BE74E7D1}"/>
              </a:ext>
            </a:extLst>
          </p:cNvPr>
          <p:cNvCxnSpPr>
            <a:cxnSpLocks/>
          </p:cNvCxnSpPr>
          <p:nvPr/>
        </p:nvCxnSpPr>
        <p:spPr>
          <a:xfrm flipH="1" flipV="1">
            <a:off x="9389942" y="3279228"/>
            <a:ext cx="245944" cy="927803"/>
          </a:xfrm>
          <a:prstGeom prst="straightConnector1">
            <a:avLst/>
          </a:prstGeom>
          <a:ln w="28575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906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75D18-CBAA-407F-8D3D-17175FF0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08639-5211-411C-80DE-3C04A0673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Affichage conditionnel</a:t>
            </a:r>
          </a:p>
          <a:p>
            <a:pPr lvl="1"/>
            <a:r>
              <a:rPr lang="fr-CA"/>
              <a:t> L’expression </a:t>
            </a:r>
            <a:r>
              <a:rPr lang="fr-CA" b="1">
                <a:solidFill>
                  <a:srgbClr val="FF0000"/>
                </a:solidFill>
              </a:rPr>
              <a:t>*ngIf</a:t>
            </a:r>
            <a:r>
              <a:rPr lang="fr-CA"/>
              <a:t>=</a:t>
            </a:r>
            <a:r>
              <a:rPr lang="fr-CA" b="1">
                <a:solidFill>
                  <a:srgbClr val="0070C0"/>
                </a:solidFill>
              </a:rPr>
              <a:t>"..."</a:t>
            </a:r>
            <a:r>
              <a:rPr lang="fr-CA"/>
              <a:t> permet d’intégrer un élément SEULEMENT SI la valeur de l’attribut </a:t>
            </a:r>
            <a:r>
              <a:rPr lang="fr-CA">
                <a:solidFill>
                  <a:srgbClr val="FF0000"/>
                </a:solidFill>
              </a:rPr>
              <a:t>*ngIf </a:t>
            </a:r>
            <a:r>
              <a:rPr lang="fr-CA"/>
              <a:t>est </a:t>
            </a:r>
            <a:r>
              <a:rPr lang="fr-CA" i="1">
                <a:solidFill>
                  <a:schemeClr val="tx1"/>
                </a:solidFill>
              </a:rPr>
              <a:t>true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 Ici, pour chaque </a:t>
            </a:r>
            <a:r>
              <a:rPr lang="fr-CA">
                <a:solidFill>
                  <a:schemeClr val="tx1"/>
                </a:solidFill>
              </a:rPr>
              <a:t>Crewmate</a:t>
            </a:r>
            <a:r>
              <a:rPr lang="fr-CA"/>
              <a:t> de la liste</a:t>
            </a:r>
            <a:r>
              <a:rPr lang="fr-CA">
                <a:solidFill>
                  <a:schemeClr val="tx1"/>
                </a:solidFill>
              </a:rPr>
              <a:t> crewmates</a:t>
            </a:r>
            <a:r>
              <a:rPr lang="fr-CA"/>
              <a:t>, si la propriété </a:t>
            </a:r>
            <a:r>
              <a:rPr lang="fr-CA">
                <a:solidFill>
                  <a:schemeClr val="tx1"/>
                </a:solidFill>
              </a:rPr>
              <a:t>impostor</a:t>
            </a:r>
            <a:r>
              <a:rPr lang="fr-CA"/>
              <a:t> d’un </a:t>
            </a:r>
            <a:r>
              <a:rPr lang="fr-CA">
                <a:solidFill>
                  <a:schemeClr val="tx1"/>
                </a:solidFill>
              </a:rPr>
              <a:t>Crewmate</a:t>
            </a:r>
            <a:r>
              <a:rPr lang="fr-CA"/>
              <a:t> est </a:t>
            </a:r>
            <a:r>
              <a:rPr lang="fr-CA" i="1">
                <a:solidFill>
                  <a:schemeClr val="tx1"/>
                </a:solidFill>
              </a:rPr>
              <a:t>true</a:t>
            </a:r>
            <a:r>
              <a:rPr lang="fr-CA"/>
              <a:t>, on affiche une phrase supplémentaire dans un </a:t>
            </a:r>
            <a:r>
              <a:rPr lang="fr-CA">
                <a:solidFill>
                  <a:schemeClr val="tx1"/>
                </a:solidFill>
              </a:rPr>
              <a:t>&lt;span&gt;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33BD8-F4A7-4519-8C26-9502FBB9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437186"/>
            <a:ext cx="8459381" cy="139084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CE4C30-A89E-4217-9A5B-A3E5AC77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52" y="4777176"/>
            <a:ext cx="4448796" cy="161947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4241056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Événement simple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Créer un événement simple dans une page Web</a:t>
            </a:r>
          </a:p>
          <a:p>
            <a:pPr lvl="1"/>
            <a:r>
              <a:rPr lang="fr-CA"/>
              <a:t> Autrement dit, un élément interactif qui appelle du code dans un composant.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1</a:t>
            </a:r>
            <a:r>
              <a:rPr lang="fr-CA"/>
              <a:t> : Ajouter l’événement dans le </a:t>
            </a:r>
            <a:r>
              <a:rPr lang="fr-CA" b="1"/>
              <a:t>template HTML</a:t>
            </a:r>
          </a:p>
          <a:p>
            <a:pPr lvl="2"/>
            <a:r>
              <a:rPr lang="fr-CA"/>
              <a:t> Ici, on a un événement de type </a:t>
            </a:r>
            <a:r>
              <a:rPr lang="fr-CA">
                <a:solidFill>
                  <a:srgbClr val="FF0000"/>
                </a:solidFill>
              </a:rPr>
              <a:t>(click)</a:t>
            </a:r>
            <a:r>
              <a:rPr lang="fr-CA"/>
              <a:t>. Lorsqu’on appuie sur l’élément </a:t>
            </a:r>
            <a:r>
              <a:rPr lang="fr-CA" b="1">
                <a:solidFill>
                  <a:schemeClr val="tx1"/>
                </a:solidFill>
              </a:rPr>
              <a:t>div</a:t>
            </a:r>
            <a:r>
              <a:rPr lang="fr-CA"/>
              <a:t>, la fonction </a:t>
            </a:r>
            <a:r>
              <a:rPr lang="fr-CA" b="1">
                <a:solidFill>
                  <a:srgbClr val="0070C0"/>
                </a:solidFill>
              </a:rPr>
              <a:t>raiseValue()</a:t>
            </a:r>
            <a:r>
              <a:rPr lang="fr-CA"/>
              <a:t> de notre </a:t>
            </a:r>
            <a:r>
              <a:rPr lang="fr-CA" b="1"/>
              <a:t>composant</a:t>
            </a:r>
            <a:r>
              <a:rPr lang="fr-CA"/>
              <a:t> est appelée.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r>
              <a:rPr lang="fr-CA"/>
              <a:t> Autres types d’événements : </a:t>
            </a:r>
          </a:p>
          <a:p>
            <a:pPr lvl="3"/>
            <a:r>
              <a:rPr lang="fr-CA"/>
              <a:t> </a:t>
            </a:r>
            <a:r>
              <a:rPr lang="fr-CA">
                <a:solidFill>
                  <a:srgbClr val="FF0000"/>
                </a:solidFill>
              </a:rPr>
              <a:t>(dbclick)</a:t>
            </a:r>
            <a:r>
              <a:rPr lang="fr-CA"/>
              <a:t> double-clic, </a:t>
            </a:r>
            <a:r>
              <a:rPr lang="fr-CA">
                <a:solidFill>
                  <a:srgbClr val="FF0000"/>
                </a:solidFill>
              </a:rPr>
              <a:t>(mouseover)</a:t>
            </a:r>
            <a:r>
              <a:rPr lang="fr-CA"/>
              <a:t> survol, etc.</a:t>
            </a:r>
          </a:p>
          <a:p>
            <a:pPr lvl="2"/>
            <a:r>
              <a:rPr lang="fr-CA"/>
              <a:t> Pourquoi les parenthèses autour ?</a:t>
            </a:r>
          </a:p>
          <a:p>
            <a:pPr lvl="3"/>
            <a:r>
              <a:rPr lang="fr-CA"/>
              <a:t> Les </a:t>
            </a:r>
            <a:r>
              <a:rPr lang="fr-CA">
                <a:solidFill>
                  <a:srgbClr val="FF0000"/>
                </a:solidFill>
              </a:rPr>
              <a:t>(</a:t>
            </a:r>
            <a:r>
              <a:rPr lang="fr-CA"/>
              <a:t>parenthèses</a:t>
            </a:r>
            <a:r>
              <a:rPr lang="fr-CA">
                <a:solidFill>
                  <a:srgbClr val="FF0000"/>
                </a:solidFill>
              </a:rPr>
              <a:t>)</a:t>
            </a:r>
            <a:r>
              <a:rPr lang="fr-CA"/>
              <a:t> signifient que du code du composant sera </a:t>
            </a:r>
            <a:r>
              <a:rPr lang="fr-CA" b="1"/>
              <a:t>appelé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44BDE2-DD94-41BB-986F-6E3A1B548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12" y="3122951"/>
            <a:ext cx="4296375" cy="95263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B6A542-F68D-4ECC-8835-8939CB21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665" y="2854783"/>
            <a:ext cx="1898505" cy="161797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4099186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Événement simple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Créer un événement simple dans une page Web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2</a:t>
            </a:r>
            <a:r>
              <a:rPr lang="fr-CA"/>
              <a:t> : Définir la méthode dans le composant.</a:t>
            </a:r>
          </a:p>
          <a:p>
            <a:pPr lvl="2"/>
            <a:r>
              <a:rPr lang="fr-CA"/>
              <a:t> Dans ce cas-ci, on doit définir la méthode </a:t>
            </a:r>
            <a:r>
              <a:rPr lang="fr-CA">
                <a:solidFill>
                  <a:schemeClr val="tx1"/>
                </a:solidFill>
              </a:rPr>
              <a:t>raiseValue() </a:t>
            </a:r>
            <a:r>
              <a:rPr lang="fr-CA"/>
              <a:t>dans le composant </a:t>
            </a:r>
            <a:r>
              <a:rPr lang="fr-CA">
                <a:solidFill>
                  <a:schemeClr val="tx1"/>
                </a:solidFill>
              </a:rPr>
              <a:t>app.component.ts</a:t>
            </a:r>
          </a:p>
          <a:p>
            <a:pPr lvl="3"/>
            <a:r>
              <a:rPr lang="fr-CA"/>
              <a:t> Elle va simplement </a:t>
            </a:r>
            <a:r>
              <a:rPr lang="fr-CA" b="1"/>
              <a:t>augmenter de 1 </a:t>
            </a:r>
            <a:r>
              <a:rPr lang="fr-CA"/>
              <a:t>la valeur d’une variable de classe nommée </a:t>
            </a:r>
            <a:r>
              <a:rPr lang="fr-CA">
                <a:solidFill>
                  <a:schemeClr val="tx1"/>
                </a:solidFill>
              </a:rPr>
              <a:t>value</a:t>
            </a:r>
            <a:r>
              <a:rPr lang="fr-CA"/>
              <a:t>. </a:t>
            </a:r>
            <a:r>
              <a:rPr lang="en-CA"/>
              <a:t>🤗🥳</a:t>
            </a:r>
            <a:endParaRPr lang="fr-CA"/>
          </a:p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894B9C-D0E7-4851-A25A-FEDD6BD8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73" y="2867747"/>
            <a:ext cx="3305636" cy="245779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FCEF9F-0BD3-4820-910E-B2FBF51D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93" y="3110338"/>
            <a:ext cx="4296375" cy="95263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031262-A922-4859-83C9-BB3228868FBC}"/>
              </a:ext>
            </a:extLst>
          </p:cNvPr>
          <p:cNvSpPr txBox="1"/>
          <p:nvPr/>
        </p:nvSpPr>
        <p:spPr>
          <a:xfrm>
            <a:off x="6509961" y="4155156"/>
            <a:ext cx="462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>
                <a:solidFill>
                  <a:srgbClr val="9073D1"/>
                </a:solidFill>
              </a:rPr>
              <a:t>La beauté de la chose </a:t>
            </a:r>
            <a:r>
              <a:rPr lang="en-CA" b="1">
                <a:solidFill>
                  <a:srgbClr val="9073D1"/>
                </a:solidFill>
              </a:rPr>
              <a:t>👄💄</a:t>
            </a:r>
            <a:r>
              <a:rPr lang="fr-CA" b="1">
                <a:solidFill>
                  <a:srgbClr val="9073D1"/>
                </a:solidFill>
              </a:rPr>
              <a:t> </a:t>
            </a:r>
            <a:r>
              <a:rPr lang="fr-CA">
                <a:solidFill>
                  <a:srgbClr val="9073D1"/>
                </a:solidFill>
              </a:rPr>
              <a:t>: La variable </a:t>
            </a:r>
            <a:r>
              <a:rPr lang="fr-CA"/>
              <a:t>value</a:t>
            </a:r>
            <a:r>
              <a:rPr lang="fr-CA">
                <a:solidFill>
                  <a:srgbClr val="9073D1"/>
                </a:solidFill>
              </a:rPr>
              <a:t> est affichée au-dessus. Cliquer sur le </a:t>
            </a:r>
            <a:r>
              <a:rPr lang="fr-CA"/>
              <a:t>div</a:t>
            </a:r>
            <a:r>
              <a:rPr lang="fr-CA">
                <a:solidFill>
                  <a:srgbClr val="9073D1"/>
                </a:solidFill>
              </a:rPr>
              <a:t> va effectivement changer la valeur de </a:t>
            </a:r>
            <a:r>
              <a:rPr lang="fr-CA"/>
              <a:t>value</a:t>
            </a:r>
            <a:r>
              <a:rPr lang="fr-CA">
                <a:solidFill>
                  <a:srgbClr val="9073D1"/>
                </a:solidFill>
              </a:rPr>
              <a:t> et l’affichage </a:t>
            </a:r>
            <a:r>
              <a:rPr lang="fr-CA" u="sng">
                <a:solidFill>
                  <a:srgbClr val="9073D1"/>
                </a:solidFill>
              </a:rPr>
              <a:t>se mettra à jour automatiquement</a:t>
            </a:r>
            <a:r>
              <a:rPr lang="fr-CA">
                <a:solidFill>
                  <a:srgbClr val="9073D1"/>
                </a:solidFill>
              </a:rPr>
              <a:t>.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AD09ED-E999-484A-869E-BFF14205A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070" y="5518235"/>
            <a:ext cx="671606" cy="833554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BB97E29-95A5-47F2-B455-7EB42636635F}"/>
              </a:ext>
            </a:extLst>
          </p:cNvPr>
          <p:cNvSpPr/>
          <p:nvPr/>
        </p:nvSpPr>
        <p:spPr>
          <a:xfrm>
            <a:off x="7844921" y="5580607"/>
            <a:ext cx="561101" cy="283780"/>
          </a:xfrm>
          <a:prstGeom prst="rightArrow">
            <a:avLst/>
          </a:prstGeom>
          <a:solidFill>
            <a:srgbClr val="907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2F0FFFB-52A4-4ACA-BF98-92AAC4CD3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976" y="5518234"/>
            <a:ext cx="586442" cy="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Événement simple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Créer un événement simple dans une page Web</a:t>
            </a:r>
          </a:p>
          <a:p>
            <a:pPr lvl="1"/>
            <a:r>
              <a:rPr lang="fr-CA"/>
              <a:t> Autre exemple : Cette fois on va </a:t>
            </a:r>
            <a:r>
              <a:rPr lang="fr-CA" b="1"/>
              <a:t>passer une variable en paramètre </a:t>
            </a:r>
            <a:r>
              <a:rPr lang="fr-CA"/>
              <a:t>à la méthode appelée par l’événement.</a:t>
            </a:r>
          </a:p>
          <a:p>
            <a:pPr lvl="2"/>
            <a:r>
              <a:rPr lang="fr-CA"/>
              <a:t> Chaque fois qu’on clique sur le dernier </a:t>
            </a:r>
            <a:r>
              <a:rPr lang="fr-CA">
                <a:solidFill>
                  <a:schemeClr val="tx1"/>
                </a:solidFill>
              </a:rPr>
              <a:t>div</a:t>
            </a:r>
            <a:r>
              <a:rPr lang="fr-CA"/>
              <a:t>, la méthode </a:t>
            </a:r>
            <a:r>
              <a:rPr lang="fr-CA">
                <a:solidFill>
                  <a:schemeClr val="tx1"/>
                </a:solidFill>
              </a:rPr>
              <a:t>alertValue()</a:t>
            </a:r>
            <a:r>
              <a:rPr lang="fr-CA"/>
              <a:t> est appelée et la valeur actuelle du paramètre </a:t>
            </a:r>
            <a:r>
              <a:rPr lang="fr-CA">
                <a:solidFill>
                  <a:schemeClr val="tx1"/>
                </a:solidFill>
              </a:rPr>
              <a:t>value</a:t>
            </a:r>
            <a:r>
              <a:rPr lang="fr-CA"/>
              <a:t> lui est passée. Pas besoin de </a:t>
            </a:r>
            <a:r>
              <a:rPr lang="fr-CA" b="1">
                <a:solidFill>
                  <a:schemeClr val="tx1"/>
                </a:solidFill>
              </a:rPr>
              <a:t>{{ }}</a:t>
            </a:r>
            <a:r>
              <a:rPr lang="fr-CA"/>
              <a:t> ici car c’est déjà interprété comme du code.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marL="914400" lvl="2" indent="0">
              <a:buNone/>
            </a:pPr>
            <a:endParaRPr lang="fr-CA"/>
          </a:p>
          <a:p>
            <a:pPr lvl="2"/>
            <a:r>
              <a:rPr lang="fr-CA"/>
              <a:t> Cela va simplement créer un pop-up avec la valeur actuelle de la variable </a:t>
            </a:r>
            <a:r>
              <a:rPr lang="fr-CA">
                <a:solidFill>
                  <a:schemeClr val="tx1"/>
                </a:solidFill>
              </a:rPr>
              <a:t>value</a:t>
            </a:r>
            <a:r>
              <a:rPr lang="fr-CA"/>
              <a:t> quand on va cliquer sur ce </a:t>
            </a:r>
            <a:r>
              <a:rPr lang="fr-CA">
                <a:solidFill>
                  <a:schemeClr val="tx1"/>
                </a:solidFill>
              </a:rPr>
              <a:t>div</a:t>
            </a:r>
            <a:r>
              <a:rPr lang="fr-CA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21E872-2DCA-4016-817F-BB2E7199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11" y="3040512"/>
            <a:ext cx="5187191" cy="99295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B086C2-EF9C-44E7-B9A1-8BAEDA2E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419" y="3203567"/>
            <a:ext cx="1810003" cy="6668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ACDA1F-DD58-438A-AFCB-FDF58D5E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45" y="4630070"/>
            <a:ext cx="2301753" cy="215561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E8195E-9705-4D48-8FFF-59B433D07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788" y="5164413"/>
            <a:ext cx="3584000" cy="126455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622D35A-3ED6-4129-9A74-BF76E44AA7B4}"/>
              </a:ext>
            </a:extLst>
          </p:cNvPr>
          <p:cNvSpPr txBox="1"/>
          <p:nvPr/>
        </p:nvSpPr>
        <p:spPr>
          <a:xfrm>
            <a:off x="8025748" y="4892713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>
                <a:solidFill>
                  <a:srgbClr val="9073D1"/>
                </a:solidFill>
              </a:rPr>
              <a:t>Le pop-up en question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A7ACDD5-36EB-47EC-A517-4C5D2909EEB7}"/>
              </a:ext>
            </a:extLst>
          </p:cNvPr>
          <p:cNvSpPr txBox="1"/>
          <p:nvPr/>
        </p:nvSpPr>
        <p:spPr>
          <a:xfrm>
            <a:off x="2270234" y="5898460"/>
            <a:ext cx="20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Méthode </a:t>
            </a:r>
            <a:r>
              <a:rPr lang="fr-CA"/>
              <a:t>alertValue</a:t>
            </a:r>
            <a:r>
              <a:rPr lang="fr-CA">
                <a:solidFill>
                  <a:srgbClr val="9073D1"/>
                </a:solidFill>
              </a:rPr>
              <a:t> 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058BD16-6A54-4224-901A-A3AE5609DE75}"/>
              </a:ext>
            </a:extLst>
          </p:cNvPr>
          <p:cNvCxnSpPr>
            <a:cxnSpLocks/>
          </p:cNvCxnSpPr>
          <p:nvPr/>
        </p:nvCxnSpPr>
        <p:spPr>
          <a:xfrm flipV="1">
            <a:off x="4299572" y="6083126"/>
            <a:ext cx="686375" cy="1"/>
          </a:xfrm>
          <a:prstGeom prst="straightConnector1">
            <a:avLst/>
          </a:prstGeom>
          <a:ln w="28575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E09E-FE37-4694-B2F1-C50F967CF85B}"/>
              </a:ext>
            </a:extLst>
          </p:cNvPr>
          <p:cNvSpPr txBox="1"/>
          <p:nvPr/>
        </p:nvSpPr>
        <p:spPr>
          <a:xfrm>
            <a:off x="0" y="6581001"/>
            <a:ext cx="433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>
                <a:solidFill>
                  <a:srgbClr val="9073D1"/>
                </a:solidFill>
              </a:rPr>
              <a:t>En JavaScript, alert() crée un pop up.</a:t>
            </a:r>
          </a:p>
        </p:txBody>
      </p:sp>
    </p:spTree>
    <p:extLst>
      <p:ext uri="{BB962C8B-B14F-4D97-AF65-F5344CB8AC3E}">
        <p14:creationId xmlns:p14="http://schemas.microsoft.com/office/powerpoint/2010/main" val="2756200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Mini formulaire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707428"/>
          </a:xfrm>
        </p:spPr>
        <p:txBody>
          <a:bodyPr/>
          <a:lstStyle/>
          <a:p>
            <a:r>
              <a:rPr lang="fr-CA"/>
              <a:t> Mini formulaire avec Angular </a:t>
            </a:r>
            <a:r>
              <a:rPr lang="en-CA"/>
              <a:t>📝</a:t>
            </a:r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1</a:t>
            </a:r>
            <a:r>
              <a:rPr lang="fr-CA"/>
              <a:t> : Créons un </a:t>
            </a:r>
            <a:r>
              <a:rPr lang="fr-CA">
                <a:solidFill>
                  <a:schemeClr val="tx1"/>
                </a:solidFill>
              </a:rPr>
              <a:t>&lt;input&gt;</a:t>
            </a:r>
            <a:r>
              <a:rPr lang="fr-CA"/>
              <a:t> bien ordinaire dans un </a:t>
            </a:r>
            <a:r>
              <a:rPr lang="fr-CA">
                <a:solidFill>
                  <a:schemeClr val="tx1"/>
                </a:solidFill>
              </a:rPr>
              <a:t>template HTML</a:t>
            </a:r>
            <a:r>
              <a:rPr lang="fr-CA"/>
              <a:t> de composant.</a:t>
            </a:r>
          </a:p>
          <a:p>
            <a:pPr lvl="2"/>
            <a:r>
              <a:rPr lang="fr-CA"/>
              <a:t> Nous allons également afficher une variable appelée </a:t>
            </a:r>
            <a:r>
              <a:rPr lang="fr-CA">
                <a:solidFill>
                  <a:schemeClr val="tx1"/>
                </a:solidFill>
              </a:rPr>
              <a:t>color</a:t>
            </a:r>
            <a:r>
              <a:rPr lang="fr-CA"/>
              <a:t> juste au-dessus.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2</a:t>
            </a:r>
            <a:r>
              <a:rPr lang="fr-CA"/>
              <a:t> : Nous devons ajouter un nouveau </a:t>
            </a:r>
            <a:r>
              <a:rPr lang="fr-CA" b="1">
                <a:solidFill>
                  <a:srgbClr val="FA4098"/>
                </a:solidFill>
              </a:rPr>
              <a:t>module</a:t>
            </a:r>
            <a:r>
              <a:rPr lang="fr-CA"/>
              <a:t> dans </a:t>
            </a:r>
            <a:r>
              <a:rPr lang="fr-CA">
                <a:solidFill>
                  <a:schemeClr val="tx1"/>
                </a:solidFill>
              </a:rPr>
              <a:t>app.module.ts</a:t>
            </a:r>
            <a:r>
              <a:rPr lang="fr-CA"/>
              <a:t> (Le fichier </a:t>
            </a:r>
            <a:r>
              <a:rPr lang="fr-CA" b="1"/>
              <a:t>module</a:t>
            </a:r>
            <a:r>
              <a:rPr lang="fr-CA"/>
              <a:t> de notre composant)</a:t>
            </a:r>
          </a:p>
          <a:p>
            <a:pPr lvl="2"/>
            <a:r>
              <a:rPr lang="fr-CA"/>
              <a:t> Ce module s’appelle </a:t>
            </a:r>
            <a:r>
              <a:rPr lang="fr-CA">
                <a:solidFill>
                  <a:srgbClr val="FA4098"/>
                </a:solidFill>
              </a:rPr>
              <a:t>FormsModule</a:t>
            </a:r>
            <a:endParaRPr lang="fr-CA"/>
          </a:p>
          <a:p>
            <a:pPr lvl="2"/>
            <a:endParaRPr lang="fr-CA">
              <a:solidFill>
                <a:srgbClr val="FA4098"/>
              </a:solidFill>
            </a:endParaRPr>
          </a:p>
          <a:p>
            <a:pPr lvl="2"/>
            <a:endParaRPr lang="fr-CA">
              <a:solidFill>
                <a:srgbClr val="FA4098"/>
              </a:solidFill>
            </a:endParaRPr>
          </a:p>
          <a:p>
            <a:pPr lvl="2"/>
            <a:endParaRPr lang="fr-CA">
              <a:solidFill>
                <a:srgbClr val="FA4098"/>
              </a:solidFill>
            </a:endParaRPr>
          </a:p>
          <a:p>
            <a:pPr marL="914400" lvl="2" indent="0">
              <a:buNone/>
            </a:pPr>
            <a:endParaRPr lang="fr-CA">
              <a:solidFill>
                <a:srgbClr val="FA4098"/>
              </a:solidFill>
            </a:endParaRPr>
          </a:p>
          <a:p>
            <a:pPr lvl="2"/>
            <a:r>
              <a:rPr lang="fr-CA"/>
              <a:t> Deux lignes ont donc été ajoutées à </a:t>
            </a:r>
            <a:r>
              <a:rPr lang="fr-CA">
                <a:solidFill>
                  <a:schemeClr val="tx1"/>
                </a:solidFill>
              </a:rPr>
              <a:t>app.module.ts</a:t>
            </a:r>
            <a:r>
              <a:rPr lang="fr-CA"/>
              <a:t>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6131B-DEB2-402D-9DA7-988DEC8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7" y="2420948"/>
            <a:ext cx="3591426" cy="628738"/>
          </a:xfrm>
          <a:prstGeom prst="rect">
            <a:avLst/>
          </a:prstGeom>
          <a:noFill/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F7F060-EF52-4617-A279-B7A7730D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3779298"/>
            <a:ext cx="6041432" cy="187276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E3897A7-281E-41E1-A3B4-D6BF13E0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83" y="4506404"/>
            <a:ext cx="5228378" cy="114566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3A954A8-23C7-4D1B-85A4-728E3FDCA6BA}"/>
              </a:ext>
            </a:extLst>
          </p:cNvPr>
          <p:cNvCxnSpPr/>
          <p:nvPr/>
        </p:nvCxnSpPr>
        <p:spPr>
          <a:xfrm flipH="1">
            <a:off x="7365650" y="5032353"/>
            <a:ext cx="769357" cy="25855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BA34CCB-B5B8-4489-A248-0B9E468FFD87}"/>
              </a:ext>
            </a:extLst>
          </p:cNvPr>
          <p:cNvCxnSpPr/>
          <p:nvPr/>
        </p:nvCxnSpPr>
        <p:spPr>
          <a:xfrm flipH="1">
            <a:off x="4636114" y="5083438"/>
            <a:ext cx="769357" cy="25855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34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20E1-48FD-4BBF-A8EE-530859A7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Mini formulaire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D2765-7E25-4A52-89F5-BE2E6EC4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Mini formulaire avec Angular </a:t>
            </a:r>
            <a:r>
              <a:rPr lang="en-CA"/>
              <a:t>📝</a:t>
            </a:r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Étape 3</a:t>
            </a:r>
            <a:r>
              <a:rPr lang="fr-CA"/>
              <a:t> : On ajoute un attribut nommé </a:t>
            </a:r>
            <a:r>
              <a:rPr lang="fr-CA">
                <a:solidFill>
                  <a:srgbClr val="FF0000"/>
                </a:solidFill>
              </a:rPr>
              <a:t>ngModel </a:t>
            </a:r>
            <a:r>
              <a:rPr lang="fr-CA"/>
              <a:t>à notre input.</a:t>
            </a:r>
          </a:p>
          <a:p>
            <a:pPr lvl="2"/>
            <a:r>
              <a:rPr lang="fr-CA"/>
              <a:t> La valeur de cet attribut doit correspondre exactement au nom d’une </a:t>
            </a:r>
            <a:r>
              <a:rPr lang="fr-CA">
                <a:solidFill>
                  <a:schemeClr val="tx1"/>
                </a:solidFill>
              </a:rPr>
              <a:t>variable de classe </a:t>
            </a:r>
            <a:r>
              <a:rPr lang="fr-CA"/>
              <a:t>de notre </a:t>
            </a:r>
            <a:r>
              <a:rPr lang="fr-CA">
                <a:solidFill>
                  <a:schemeClr val="tx1"/>
                </a:solidFill>
              </a:rPr>
              <a:t>composant</a:t>
            </a:r>
            <a:r>
              <a:rPr lang="fr-CA"/>
              <a:t>.</a:t>
            </a:r>
          </a:p>
          <a:p>
            <a:pPr lvl="2"/>
            <a:r>
              <a:rPr lang="fr-CA"/>
              <a:t> Les crochets </a:t>
            </a:r>
            <a:r>
              <a:rPr lang="fr-CA">
                <a:solidFill>
                  <a:srgbClr val="FF0000"/>
                </a:solidFill>
              </a:rPr>
              <a:t>[ ]</a:t>
            </a:r>
            <a:r>
              <a:rPr lang="fr-CA"/>
              <a:t> autour de l’attribut signifient sur l’affichage sera mis à jour selon le code du composant. Les parenthèses </a:t>
            </a:r>
            <a:r>
              <a:rPr lang="fr-CA">
                <a:solidFill>
                  <a:srgbClr val="FF0000"/>
                </a:solidFill>
              </a:rPr>
              <a:t>( )</a:t>
            </a:r>
            <a:r>
              <a:rPr lang="fr-CA"/>
              <a:t>, comme on a vu tout à l’heure, signifient que le code du composant sera modifié ou appelé.</a:t>
            </a:r>
          </a:p>
          <a:p>
            <a:pPr lvl="3"/>
            <a:r>
              <a:rPr lang="fr-CA"/>
              <a:t> Cela correspond à du « </a:t>
            </a:r>
            <a:r>
              <a:rPr lang="fr-CA">
                <a:solidFill>
                  <a:schemeClr val="tx1"/>
                </a:solidFill>
              </a:rPr>
              <a:t>two-way binding </a:t>
            </a:r>
            <a:r>
              <a:rPr lang="fr-CA"/>
              <a:t>» car la valeur de l’input et la variable du composant deviennent liés.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2"/>
            <a:endParaRPr lang="fr-CA"/>
          </a:p>
          <a:p>
            <a:pPr lvl="1"/>
            <a:r>
              <a:rPr lang="fr-CA" sz="2000"/>
              <a:t> Le résultat : Le texte dans l’</a:t>
            </a:r>
            <a:r>
              <a:rPr lang="fr-CA" sz="2000">
                <a:solidFill>
                  <a:schemeClr val="tx1"/>
                </a:solidFill>
              </a:rPr>
              <a:t>&lt;input&gt; </a:t>
            </a:r>
            <a:r>
              <a:rPr lang="fr-CA" sz="2000" u="sng"/>
              <a:t>change dynamiquement</a:t>
            </a:r>
            <a:r>
              <a:rPr lang="fr-CA" sz="2000"/>
              <a:t> la valeur de la variable </a:t>
            </a:r>
            <a:r>
              <a:rPr lang="fr-CA" sz="2000">
                <a:solidFill>
                  <a:schemeClr val="tx1"/>
                </a:solidFill>
              </a:rPr>
              <a:t>color</a:t>
            </a:r>
            <a:r>
              <a:rPr lang="fr-CA" sz="2000"/>
              <a:t> de notre composant et son affichage.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1B140-8E6E-4C66-996C-49A8A61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21" y="4316767"/>
            <a:ext cx="3134162" cy="84784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8372A2-2EC7-4F64-ABCC-2007DE955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58" y="4412031"/>
            <a:ext cx="5715798" cy="65731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2634AD-78EF-4B32-83F5-82139D1F5C0D}"/>
              </a:ext>
            </a:extLst>
          </p:cNvPr>
          <p:cNvSpPr txBox="1"/>
          <p:nvPr/>
        </p:nvSpPr>
        <p:spPr>
          <a:xfrm>
            <a:off x="1299078" y="4086089"/>
            <a:ext cx="3607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9073D1"/>
                </a:solidFill>
              </a:rPr>
              <a:t>Dans le template HTML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E6512E-FAEE-44CB-A225-FB4687A83424}"/>
              </a:ext>
            </a:extLst>
          </p:cNvPr>
          <p:cNvSpPr txBox="1"/>
          <p:nvPr/>
        </p:nvSpPr>
        <p:spPr>
          <a:xfrm>
            <a:off x="7412225" y="3978213"/>
            <a:ext cx="3607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9073D1"/>
                </a:solidFill>
              </a:rPr>
              <a:t>Dans la classe du composant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23733D-E70C-4B0B-AB9F-CE735B6CD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845" y="5707428"/>
            <a:ext cx="1895740" cy="8764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1E61242-4B2C-440C-94BC-1FAF94551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365" y="5753043"/>
            <a:ext cx="2019582" cy="84784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CF3A49C-50C6-4A15-A727-24734932F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495" y="5707428"/>
            <a:ext cx="193384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0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Pourquoi Angular ?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/>
              <a:t> </a:t>
            </a:r>
            <a:r>
              <a:rPr lang="fr-CA" noProof="0">
                <a:solidFill>
                  <a:srgbClr val="FA4098"/>
                </a:solidFill>
              </a:rPr>
              <a:t>Angular</a:t>
            </a:r>
            <a:r>
              <a:rPr lang="fr-CA" noProof="0"/>
              <a:t> VS les autres frameworks Front End</a:t>
            </a:r>
            <a:endParaRPr lang="fr-CA" noProof="0" dirty="0"/>
          </a:p>
          <a:p>
            <a:pPr lvl="1"/>
            <a:r>
              <a:rPr lang="fr-CA" noProof="0" dirty="0"/>
              <a:t> Des avantages ✅</a:t>
            </a:r>
          </a:p>
          <a:p>
            <a:pPr lvl="2"/>
            <a:r>
              <a:rPr lang="fr-CA" noProof="0"/>
              <a:t> Utilise </a:t>
            </a:r>
            <a:r>
              <a:rPr lang="fr-CA" b="1" noProof="0"/>
              <a:t>TypeScript</a:t>
            </a:r>
            <a:r>
              <a:rPr lang="fr-CA" noProof="0"/>
              <a:t> (JavaScript avec des outils supplémentaires)</a:t>
            </a:r>
          </a:p>
          <a:p>
            <a:pPr lvl="2"/>
            <a:r>
              <a:rPr lang="fr-CA"/>
              <a:t> «</a:t>
            </a:r>
            <a:r>
              <a:rPr lang="fr-CA" b="1"/>
              <a:t> Two-way Data Binding </a:t>
            </a:r>
            <a:r>
              <a:rPr lang="fr-CA"/>
              <a:t>» : on peut changer le « </a:t>
            </a:r>
            <a:r>
              <a:rPr lang="fr-CA">
                <a:solidFill>
                  <a:srgbClr val="FA4098"/>
                </a:solidFill>
              </a:rPr>
              <a:t>Modèle </a:t>
            </a:r>
            <a:r>
              <a:rPr lang="en-CA">
                <a:solidFill>
                  <a:srgbClr val="FA4098"/>
                </a:solidFill>
              </a:rPr>
              <a:t>💾</a:t>
            </a:r>
            <a:r>
              <a:rPr lang="fr-CA"/>
              <a:t> » via l’interface graphique.</a:t>
            </a:r>
          </a:p>
          <a:p>
            <a:pPr lvl="2"/>
            <a:r>
              <a:rPr lang="fr-CA" noProof="0"/>
              <a:t> Supporte complètement </a:t>
            </a:r>
            <a:r>
              <a:rPr lang="fr-CA" b="1" noProof="0"/>
              <a:t>l’injection de dépendances</a:t>
            </a:r>
            <a:r>
              <a:rPr lang="fr-CA" noProof="0"/>
              <a:t>.</a:t>
            </a:r>
          </a:p>
          <a:p>
            <a:pPr lvl="2"/>
            <a:r>
              <a:rPr lang="fr-CA"/>
              <a:t> Constitué de plusieurs sous-librairies « built-in » qui permettent de faire des grandes applications complètes et structurées.</a:t>
            </a:r>
          </a:p>
          <a:p>
            <a:pPr lvl="3"/>
            <a:r>
              <a:rPr lang="fr-CA"/>
              <a:t> Avec certains autres frameworks, il faut souvent se doter de librairies supplémentaires.</a:t>
            </a:r>
          </a:p>
          <a:p>
            <a:pPr lvl="2"/>
            <a:r>
              <a:rPr lang="fr-CA"/>
              <a:t> Architecture </a:t>
            </a:r>
            <a:r>
              <a:rPr lang="fr-CA" b="1"/>
              <a:t>MVC</a:t>
            </a:r>
            <a:r>
              <a:rPr lang="fr-CA"/>
              <a:t>. Plus intuitif pour vous.</a:t>
            </a:r>
          </a:p>
          <a:p>
            <a:pPr lvl="1"/>
            <a:r>
              <a:rPr lang="fr-CA" noProof="0"/>
              <a:t> Désavantages</a:t>
            </a:r>
            <a:r>
              <a:rPr lang="fr-CA"/>
              <a:t> </a:t>
            </a:r>
            <a:r>
              <a:rPr lang="en-CA"/>
              <a:t>😕</a:t>
            </a:r>
            <a:endParaRPr lang="en-CA" noProof="0"/>
          </a:p>
          <a:p>
            <a:pPr lvl="2"/>
            <a:r>
              <a:rPr lang="en-CA"/>
              <a:t> Parfois moins performant. (Mais toujours mieux qu’un Framework Back End pour rendre l’affichage dynamique)</a:t>
            </a:r>
          </a:p>
          <a:p>
            <a:pPr lvl="2"/>
            <a:r>
              <a:rPr lang="en-CA" noProof="0"/>
              <a:t> Plus long à apprendre. (Car plus complet / sophistiqué)</a:t>
            </a:r>
          </a:p>
        </p:txBody>
      </p:sp>
    </p:spTree>
    <p:extLst>
      <p:ext uri="{BB962C8B-B14F-4D97-AF65-F5344CB8AC3E}">
        <p14:creationId xmlns:p14="http://schemas.microsoft.com/office/powerpoint/2010/main" val="183902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E27B1-47CA-403C-B34C-BDDB832D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Mini formulaire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E2F50-367E-46C8-AD50-869118FE7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Mini formulaire avec Angular : </a:t>
            </a:r>
            <a:r>
              <a:rPr lang="fr-CA" b="1" dirty="0">
                <a:solidFill>
                  <a:srgbClr val="FA4098"/>
                </a:solidFill>
              </a:rPr>
              <a:t>Bouton</a:t>
            </a:r>
            <a:r>
              <a:rPr lang="fr-CA" dirty="0"/>
              <a:t> </a:t>
            </a:r>
            <a:r>
              <a:rPr lang="en-CA" dirty="0"/>
              <a:t>🔘</a:t>
            </a:r>
          </a:p>
          <a:p>
            <a:pPr lvl="1"/>
            <a:r>
              <a:rPr lang="en-CA" dirty="0"/>
              <a:t> Nous </a:t>
            </a:r>
            <a:r>
              <a:rPr lang="en-CA" dirty="0" err="1"/>
              <a:t>allons</a:t>
            </a:r>
            <a:r>
              <a:rPr lang="en-CA" dirty="0"/>
              <a:t> combiner un </a:t>
            </a:r>
            <a:r>
              <a:rPr lang="en-CA" dirty="0" err="1">
                <a:solidFill>
                  <a:srgbClr val="FA4098"/>
                </a:solidFill>
              </a:rPr>
              <a:t>événement</a:t>
            </a:r>
            <a:r>
              <a:rPr lang="en-CA" dirty="0">
                <a:solidFill>
                  <a:srgbClr val="FA4098"/>
                </a:solidFill>
              </a:rPr>
              <a:t> </a:t>
            </a:r>
            <a:r>
              <a:rPr lang="en-CA" dirty="0"/>
              <a:t>avec un </a:t>
            </a:r>
            <a:r>
              <a:rPr lang="en-CA" dirty="0">
                <a:solidFill>
                  <a:srgbClr val="FA4098"/>
                </a:solidFill>
              </a:rPr>
              <a:t>input</a:t>
            </a:r>
            <a:r>
              <a:rPr lang="en-CA" dirty="0"/>
              <a:t>. Pour </a:t>
            </a:r>
            <a:r>
              <a:rPr lang="en-CA" dirty="0" err="1"/>
              <a:t>cet</a:t>
            </a:r>
            <a:r>
              <a:rPr lang="en-CA" dirty="0"/>
              <a:t> </a:t>
            </a:r>
            <a:r>
              <a:rPr lang="en-CA" dirty="0" err="1"/>
              <a:t>exemple</a:t>
            </a:r>
            <a:r>
              <a:rPr lang="en-CA" dirty="0"/>
              <a:t>, nous </a:t>
            </a:r>
            <a:r>
              <a:rPr lang="en-CA" dirty="0" err="1"/>
              <a:t>allons</a:t>
            </a:r>
            <a:r>
              <a:rPr lang="en-CA" dirty="0"/>
              <a:t> </a:t>
            </a:r>
            <a:r>
              <a:rPr lang="en-CA" dirty="0" err="1"/>
              <a:t>ajouter</a:t>
            </a:r>
            <a:r>
              <a:rPr lang="en-CA" dirty="0"/>
              <a:t> un </a:t>
            </a:r>
            <a:r>
              <a:rPr lang="en-CA" dirty="0" err="1"/>
              <a:t>nombre</a:t>
            </a:r>
            <a:r>
              <a:rPr lang="en-CA" dirty="0"/>
              <a:t> à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liste</a:t>
            </a:r>
            <a:r>
              <a:rPr lang="en-CA" dirty="0"/>
              <a:t> de </a:t>
            </a:r>
            <a:r>
              <a:rPr lang="en-CA" dirty="0" err="1"/>
              <a:t>nombres</a:t>
            </a:r>
            <a:r>
              <a:rPr lang="en-CA" dirty="0"/>
              <a:t> dans </a:t>
            </a:r>
            <a:r>
              <a:rPr lang="en-CA" dirty="0" err="1"/>
              <a:t>notre</a:t>
            </a:r>
            <a:r>
              <a:rPr lang="en-CA" dirty="0"/>
              <a:t> </a:t>
            </a:r>
            <a:r>
              <a:rPr lang="en-CA" dirty="0" err="1"/>
              <a:t>composant</a:t>
            </a:r>
            <a:r>
              <a:rPr lang="en-CA" dirty="0"/>
              <a:t> et </a:t>
            </a:r>
            <a:r>
              <a:rPr lang="en-CA" dirty="0" err="1"/>
              <a:t>afficher</a:t>
            </a:r>
            <a:r>
              <a:rPr lang="en-CA" dirty="0"/>
              <a:t> </a:t>
            </a:r>
            <a:r>
              <a:rPr lang="en-CA" dirty="0" err="1"/>
              <a:t>cette</a:t>
            </a:r>
            <a:r>
              <a:rPr lang="en-CA" dirty="0"/>
              <a:t> </a:t>
            </a:r>
            <a:r>
              <a:rPr lang="en-CA" dirty="0" err="1"/>
              <a:t>liste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 </a:t>
            </a:r>
            <a:r>
              <a:rPr lang="en-CA" b="1" dirty="0">
                <a:solidFill>
                  <a:srgbClr val="FA4098"/>
                </a:solidFill>
              </a:rPr>
              <a:t>Étape 1</a:t>
            </a:r>
            <a:r>
              <a:rPr lang="en-CA" dirty="0"/>
              <a:t> : </a:t>
            </a:r>
            <a:r>
              <a:rPr lang="en-CA" dirty="0" err="1"/>
              <a:t>Préparer</a:t>
            </a:r>
            <a:r>
              <a:rPr lang="en-CA" dirty="0"/>
              <a:t> deux variables dans le </a:t>
            </a:r>
            <a:r>
              <a:rPr lang="en-CA" b="1" dirty="0" err="1"/>
              <a:t>composant</a:t>
            </a:r>
            <a:endParaRPr lang="en-CA" b="1" dirty="0"/>
          </a:p>
          <a:p>
            <a:pPr lvl="2"/>
            <a:r>
              <a:rPr lang="en-CA" dirty="0"/>
              <a:t> Une variable de type </a:t>
            </a:r>
            <a:r>
              <a:rPr lang="en-CA" b="1" dirty="0">
                <a:solidFill>
                  <a:srgbClr val="FA4098"/>
                </a:solidFill>
              </a:rPr>
              <a:t>: number </a:t>
            </a:r>
            <a:r>
              <a:rPr lang="en-CA" dirty="0"/>
              <a:t>qui </a:t>
            </a:r>
            <a:r>
              <a:rPr lang="en-CA" dirty="0" err="1"/>
              <a:t>va</a:t>
            </a:r>
            <a:r>
              <a:rPr lang="en-CA" dirty="0"/>
              <a:t> </a:t>
            </a:r>
            <a:r>
              <a:rPr lang="en-CA" dirty="0" err="1"/>
              <a:t>accueillir</a:t>
            </a:r>
            <a:r>
              <a:rPr lang="en-CA" dirty="0"/>
              <a:t> le </a:t>
            </a: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reçu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b="1" u="sng" dirty="0"/>
              <a:t>input</a:t>
            </a:r>
            <a:r>
              <a:rPr lang="en-CA" dirty="0"/>
              <a:t>.</a:t>
            </a:r>
          </a:p>
          <a:p>
            <a:pPr lvl="2"/>
            <a:r>
              <a:rPr lang="en-CA" dirty="0"/>
              <a:t> Une variable de type </a:t>
            </a:r>
            <a:r>
              <a:rPr lang="en-CA" b="1" dirty="0">
                <a:solidFill>
                  <a:srgbClr val="FA4098"/>
                </a:solidFill>
              </a:rPr>
              <a:t>: number[]</a:t>
            </a:r>
            <a:r>
              <a:rPr lang="en-CA" dirty="0"/>
              <a:t> qui </a:t>
            </a:r>
            <a:r>
              <a:rPr lang="en-CA" dirty="0" err="1"/>
              <a:t>contient</a:t>
            </a:r>
            <a:r>
              <a:rPr lang="en-CA" dirty="0"/>
              <a:t> la </a:t>
            </a:r>
            <a:r>
              <a:rPr lang="en-CA" dirty="0" err="1"/>
              <a:t>liste</a:t>
            </a:r>
            <a:r>
              <a:rPr lang="en-CA" dirty="0"/>
              <a:t> des </a:t>
            </a:r>
            <a:r>
              <a:rPr lang="en-CA" dirty="0" err="1"/>
              <a:t>nombres</a:t>
            </a:r>
            <a:r>
              <a:rPr lang="en-CA" dirty="0"/>
              <a:t> du </a:t>
            </a:r>
            <a:r>
              <a:rPr lang="en-CA" dirty="0" err="1"/>
              <a:t>composant</a:t>
            </a:r>
            <a:r>
              <a:rPr lang="en-CA" dirty="0"/>
              <a:t>.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0C1BAC-B968-4347-894F-8B5A6DA2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5" y="4249349"/>
            <a:ext cx="3696216" cy="163852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BFBD88-7356-4406-BCF0-B1CE88FA767C}"/>
              </a:ext>
            </a:extLst>
          </p:cNvPr>
          <p:cNvSpPr txBox="1"/>
          <p:nvPr/>
        </p:nvSpPr>
        <p:spPr>
          <a:xfrm>
            <a:off x="5051272" y="4329949"/>
            <a:ext cx="6934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>
                <a:solidFill>
                  <a:srgbClr val="FA4098"/>
                </a:solidFill>
              </a:rPr>
              <a:t>numbers</a:t>
            </a:r>
            <a:r>
              <a:rPr lang="fr-CA">
                <a:solidFill>
                  <a:srgbClr val="9073D1"/>
                </a:solidFill>
              </a:rPr>
              <a:t> : on a déjà une liste avec quelques valeurs dedans. Pas besoin de préciser que son </a:t>
            </a:r>
            <a:r>
              <a:rPr lang="fr-CA" b="1">
                <a:solidFill>
                  <a:srgbClr val="9073D1"/>
                </a:solidFill>
              </a:rPr>
              <a:t>type</a:t>
            </a:r>
            <a:r>
              <a:rPr lang="fr-CA">
                <a:solidFill>
                  <a:srgbClr val="9073D1"/>
                </a:solidFill>
              </a:rPr>
              <a:t> est </a:t>
            </a:r>
            <a:r>
              <a:rPr lang="fr-CA">
                <a:solidFill>
                  <a:srgbClr val="FA4098"/>
                </a:solidFill>
              </a:rPr>
              <a:t>: number[]</a:t>
            </a:r>
            <a:r>
              <a:rPr lang="fr-CA">
                <a:solidFill>
                  <a:srgbClr val="9073D1"/>
                </a:solidFill>
              </a:rPr>
              <a:t> car il y a déjà une valeur assignée.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>
                <a:solidFill>
                  <a:srgbClr val="FA4098"/>
                </a:solidFill>
              </a:rPr>
              <a:t>n</a:t>
            </a:r>
            <a:r>
              <a:rPr lang="fr-CA">
                <a:solidFill>
                  <a:srgbClr val="9073D1"/>
                </a:solidFill>
              </a:rPr>
              <a:t> : On a mis </a:t>
            </a:r>
            <a:r>
              <a:rPr lang="fr-CA">
                <a:solidFill>
                  <a:srgbClr val="FA4098"/>
                </a:solidFill>
              </a:rPr>
              <a:t>?: number</a:t>
            </a:r>
            <a:r>
              <a:rPr lang="fr-CA">
                <a:solidFill>
                  <a:srgbClr val="9073D1"/>
                </a:solidFill>
              </a:rPr>
              <a:t> comme </a:t>
            </a:r>
            <a:r>
              <a:rPr lang="fr-CA" b="1">
                <a:solidFill>
                  <a:srgbClr val="9073D1"/>
                </a:solidFill>
              </a:rPr>
              <a:t>type</a:t>
            </a:r>
            <a:r>
              <a:rPr lang="fr-CA">
                <a:solidFill>
                  <a:srgbClr val="9073D1"/>
                </a:solidFill>
              </a:rPr>
              <a:t> car la variable sera </a:t>
            </a:r>
            <a:r>
              <a:rPr lang="fr-CA" b="1">
                <a:solidFill>
                  <a:srgbClr val="9073D1"/>
                </a:solidFill>
              </a:rPr>
              <a:t>vide</a:t>
            </a:r>
            <a:r>
              <a:rPr lang="fr-CA">
                <a:solidFill>
                  <a:srgbClr val="9073D1"/>
                </a:solidFill>
              </a:rPr>
              <a:t>  (undefined, plus précisément) initialement.</a:t>
            </a:r>
          </a:p>
        </p:txBody>
      </p:sp>
    </p:spTree>
    <p:extLst>
      <p:ext uri="{BB962C8B-B14F-4D97-AF65-F5344CB8AC3E}">
        <p14:creationId xmlns:p14="http://schemas.microsoft.com/office/powerpoint/2010/main" val="1282236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E27B1-47CA-403C-B34C-BDDB832D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Mini formulaire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E2F50-367E-46C8-AD50-869118FE7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707428"/>
          </a:xfrm>
        </p:spPr>
        <p:txBody>
          <a:bodyPr/>
          <a:lstStyle/>
          <a:p>
            <a:r>
              <a:rPr lang="fr-CA" dirty="0"/>
              <a:t> Mini formulaire avec Angular : </a:t>
            </a:r>
            <a:r>
              <a:rPr lang="fr-CA" b="1" dirty="0">
                <a:solidFill>
                  <a:srgbClr val="FA4098"/>
                </a:solidFill>
              </a:rPr>
              <a:t>Bouton</a:t>
            </a:r>
            <a:r>
              <a:rPr lang="fr-CA" dirty="0"/>
              <a:t> </a:t>
            </a:r>
            <a:r>
              <a:rPr lang="en-CA" dirty="0"/>
              <a:t>🔘</a:t>
            </a:r>
          </a:p>
          <a:p>
            <a:pPr lvl="1"/>
            <a:r>
              <a:rPr lang="en-CA" dirty="0"/>
              <a:t> </a:t>
            </a:r>
            <a:r>
              <a:rPr lang="en-CA" b="1" dirty="0">
                <a:solidFill>
                  <a:srgbClr val="FA4098"/>
                </a:solidFill>
              </a:rPr>
              <a:t>Étape 2</a:t>
            </a:r>
            <a:r>
              <a:rPr lang="en-CA" dirty="0"/>
              <a:t> : </a:t>
            </a:r>
            <a:r>
              <a:rPr lang="en-CA" dirty="0" err="1"/>
              <a:t>Afficher</a:t>
            </a:r>
            <a:r>
              <a:rPr lang="en-CA" dirty="0"/>
              <a:t> la </a:t>
            </a:r>
            <a:r>
              <a:rPr lang="en-CA" dirty="0" err="1"/>
              <a:t>liste</a:t>
            </a:r>
            <a:r>
              <a:rPr lang="en-CA" dirty="0"/>
              <a:t> de </a:t>
            </a:r>
            <a:r>
              <a:rPr lang="en-CA" dirty="0" err="1"/>
              <a:t>nombres</a:t>
            </a:r>
            <a:r>
              <a:rPr lang="en-CA" dirty="0"/>
              <a:t> (qui </a:t>
            </a:r>
            <a:r>
              <a:rPr lang="en-CA" dirty="0" err="1"/>
              <a:t>changera</a:t>
            </a:r>
            <a:r>
              <a:rPr lang="en-CA" dirty="0"/>
              <a:t> </a:t>
            </a:r>
            <a:r>
              <a:rPr lang="en-CA" dirty="0" err="1"/>
              <a:t>dynamiquement</a:t>
            </a:r>
            <a:r>
              <a:rPr lang="en-CA" dirty="0"/>
              <a:t>) et </a:t>
            </a:r>
            <a:r>
              <a:rPr lang="en-CA" dirty="0" err="1"/>
              <a:t>préparer</a:t>
            </a:r>
            <a:r>
              <a:rPr lang="en-CA" dirty="0"/>
              <a:t> le </a:t>
            </a:r>
            <a:r>
              <a:rPr lang="en-CA" dirty="0" err="1"/>
              <a:t>formulaire</a:t>
            </a:r>
            <a:r>
              <a:rPr lang="en-CA" dirty="0"/>
              <a:t> dans le template HTML.</a:t>
            </a:r>
          </a:p>
          <a:p>
            <a:pPr lvl="2"/>
            <a:r>
              <a:rPr lang="en-CA" dirty="0"/>
              <a:t> </a:t>
            </a:r>
            <a:r>
              <a:rPr lang="en-CA" dirty="0" err="1"/>
              <a:t>Afficher</a:t>
            </a:r>
            <a:r>
              <a:rPr lang="en-CA" dirty="0"/>
              <a:t> la </a:t>
            </a:r>
            <a:r>
              <a:rPr lang="en-CA" dirty="0" err="1"/>
              <a:t>liste</a:t>
            </a:r>
            <a:r>
              <a:rPr lang="en-CA" dirty="0"/>
              <a:t> (</a:t>
            </a:r>
            <a:r>
              <a:rPr lang="en-CA" dirty="0" err="1"/>
              <a:t>Ici</a:t>
            </a:r>
            <a:r>
              <a:rPr lang="en-CA" dirty="0"/>
              <a:t>, </a:t>
            </a:r>
            <a:r>
              <a:rPr lang="en-CA" dirty="0" err="1"/>
              <a:t>une</a:t>
            </a:r>
            <a:r>
              <a:rPr lang="en-CA" dirty="0"/>
              <a:t> unordered list &lt;</a:t>
            </a:r>
            <a:r>
              <a:rPr lang="en-CA" dirty="0" err="1"/>
              <a:t>ul</a:t>
            </a:r>
            <a:r>
              <a:rPr lang="en-CA" dirty="0"/>
              <a:t>&gt;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utilisée</a:t>
            </a:r>
            <a:r>
              <a:rPr lang="en-CA" dirty="0"/>
              <a:t> pour </a:t>
            </a:r>
            <a:r>
              <a:rPr lang="en-CA" dirty="0" err="1"/>
              <a:t>l’affichage</a:t>
            </a:r>
            <a:r>
              <a:rPr lang="en-CA" dirty="0"/>
              <a:t> avec </a:t>
            </a:r>
            <a:r>
              <a:rPr lang="en-CA" b="1" dirty="0">
                <a:solidFill>
                  <a:srgbClr val="FF0000"/>
                </a:solidFill>
              </a:rPr>
              <a:t>*</a:t>
            </a:r>
            <a:r>
              <a:rPr lang="en-CA" b="1" dirty="0" err="1">
                <a:solidFill>
                  <a:srgbClr val="FF0000"/>
                </a:solidFill>
              </a:rPr>
              <a:t>ngFor</a:t>
            </a:r>
            <a:r>
              <a:rPr lang="en-CA" dirty="0"/>
              <a:t>)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r>
              <a:rPr lang="en-CA" dirty="0"/>
              <a:t> </a:t>
            </a:r>
            <a:r>
              <a:rPr lang="en-CA" dirty="0" err="1"/>
              <a:t>Préparer</a:t>
            </a:r>
            <a:r>
              <a:rPr lang="en-CA" dirty="0"/>
              <a:t> le </a:t>
            </a:r>
            <a:r>
              <a:rPr lang="en-CA" dirty="0" err="1">
                <a:solidFill>
                  <a:srgbClr val="FA4098"/>
                </a:solidFill>
              </a:rPr>
              <a:t>formulaire</a:t>
            </a:r>
            <a:r>
              <a:rPr lang="en-CA" dirty="0"/>
              <a:t>, qui </a:t>
            </a:r>
            <a:r>
              <a:rPr lang="en-CA" dirty="0" err="1"/>
              <a:t>contient</a:t>
            </a:r>
            <a:r>
              <a:rPr lang="en-CA" dirty="0"/>
              <a:t> un </a:t>
            </a:r>
            <a:r>
              <a:rPr lang="en-CA" b="1" dirty="0"/>
              <a:t>input</a:t>
            </a:r>
            <a:r>
              <a:rPr lang="en-CA" dirty="0"/>
              <a:t> + un </a:t>
            </a:r>
            <a:r>
              <a:rPr lang="en-CA" b="1" dirty="0"/>
              <a:t>bouton</a:t>
            </a:r>
            <a:r>
              <a:rPr lang="en-CA" dirty="0"/>
              <a:t> pour </a:t>
            </a:r>
            <a:r>
              <a:rPr lang="en-CA" b="1" dirty="0"/>
              <a:t>submit</a:t>
            </a:r>
            <a:r>
              <a:rPr lang="en-CA" dirty="0"/>
              <a:t>.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fr-CA" dirty="0"/>
          </a:p>
          <a:p>
            <a:pPr lvl="3"/>
            <a:r>
              <a:rPr lang="fr-CA" b="1" dirty="0">
                <a:solidFill>
                  <a:srgbClr val="FF0000"/>
                </a:solidFill>
              </a:rPr>
              <a:t>(</a:t>
            </a:r>
            <a:r>
              <a:rPr lang="fr-CA" b="1" dirty="0" err="1">
                <a:solidFill>
                  <a:srgbClr val="FF0000"/>
                </a:solidFill>
              </a:rPr>
              <a:t>ngSubmit</a:t>
            </a:r>
            <a:r>
              <a:rPr lang="fr-CA" b="1" dirty="0">
                <a:solidFill>
                  <a:srgbClr val="FF0000"/>
                </a:solidFill>
              </a:rPr>
              <a:t>)</a:t>
            </a:r>
            <a:r>
              <a:rPr lang="fr-CA" dirty="0"/>
              <a:t> : Événement qui permet que, lors de l’appui sur « </a:t>
            </a:r>
            <a:r>
              <a:rPr lang="fr-CA" b="1" dirty="0" err="1"/>
              <a:t>Submit</a:t>
            </a:r>
            <a:r>
              <a:rPr lang="fr-CA" dirty="0"/>
              <a:t> », on appelle la fonction </a:t>
            </a:r>
            <a:r>
              <a:rPr lang="fr-CA" dirty="0" err="1">
                <a:solidFill>
                  <a:schemeClr val="tx1"/>
                </a:solidFill>
              </a:rPr>
              <a:t>addNumber</a:t>
            </a:r>
            <a:r>
              <a:rPr lang="fr-CA" dirty="0">
                <a:solidFill>
                  <a:schemeClr val="tx1"/>
                </a:solidFill>
              </a:rPr>
              <a:t>() </a:t>
            </a:r>
            <a:r>
              <a:rPr lang="fr-CA" dirty="0"/>
              <a:t>de notre </a:t>
            </a:r>
            <a:r>
              <a:rPr lang="fr-CA" b="1" dirty="0"/>
              <a:t>composant</a:t>
            </a:r>
            <a:r>
              <a:rPr lang="fr-CA" dirty="0"/>
              <a:t>.</a:t>
            </a:r>
          </a:p>
          <a:p>
            <a:pPr lvl="3"/>
            <a:r>
              <a:rPr lang="fr-CA" b="1" dirty="0">
                <a:solidFill>
                  <a:srgbClr val="FF0000"/>
                </a:solidFill>
              </a:rPr>
              <a:t>[(</a:t>
            </a:r>
            <a:r>
              <a:rPr lang="fr-CA" b="1" dirty="0" err="1">
                <a:solidFill>
                  <a:srgbClr val="FF0000"/>
                </a:solidFill>
              </a:rPr>
              <a:t>ngModel</a:t>
            </a:r>
            <a:r>
              <a:rPr lang="fr-CA" b="1" dirty="0">
                <a:solidFill>
                  <a:srgbClr val="FF0000"/>
                </a:solidFill>
              </a:rPr>
              <a:t>)]</a:t>
            </a:r>
            <a:r>
              <a:rPr lang="fr-CA" dirty="0"/>
              <a:t> : Comme on a vu, permet le « </a:t>
            </a:r>
            <a:r>
              <a:rPr lang="fr-CA" i="1" dirty="0" err="1">
                <a:solidFill>
                  <a:srgbClr val="FA4098"/>
                </a:solidFill>
              </a:rPr>
              <a:t>two-way</a:t>
            </a:r>
            <a:r>
              <a:rPr lang="fr-CA" i="1" dirty="0">
                <a:solidFill>
                  <a:srgbClr val="FA4098"/>
                </a:solidFill>
              </a:rPr>
              <a:t> binding</a:t>
            </a:r>
            <a:r>
              <a:rPr lang="fr-CA" dirty="0"/>
              <a:t> » entre ce champ et la variable </a:t>
            </a:r>
            <a:r>
              <a:rPr lang="fr-CA" dirty="0">
                <a:solidFill>
                  <a:schemeClr val="tx1"/>
                </a:solidFill>
              </a:rPr>
              <a:t>n</a:t>
            </a:r>
            <a:r>
              <a:rPr lang="fr-CA" dirty="0"/>
              <a:t> dans notre </a:t>
            </a:r>
            <a:r>
              <a:rPr lang="fr-CA" b="1" dirty="0"/>
              <a:t>composant</a:t>
            </a:r>
            <a:r>
              <a:rPr lang="fr-CA" dirty="0"/>
              <a:t>.</a:t>
            </a:r>
          </a:p>
          <a:p>
            <a:pPr lvl="3"/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FD56C6-D134-4DC4-9D7C-4D678B40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30" y="2772756"/>
            <a:ext cx="4105681" cy="85000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3B39B-084B-40AC-A2A7-27CF5110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30" y="4044626"/>
            <a:ext cx="6458851" cy="120031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961160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E27B1-47CA-403C-B34C-BDDB832D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Mini formulaire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E2F50-367E-46C8-AD50-869118FE7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Mini formulaire avec Angular : </a:t>
            </a:r>
            <a:r>
              <a:rPr lang="fr-CA" b="1" dirty="0">
                <a:solidFill>
                  <a:srgbClr val="FA4098"/>
                </a:solidFill>
              </a:rPr>
              <a:t>Bouton</a:t>
            </a:r>
            <a:r>
              <a:rPr lang="fr-CA" dirty="0"/>
              <a:t> </a:t>
            </a:r>
            <a:r>
              <a:rPr lang="en-CA" dirty="0"/>
              <a:t>🔘</a:t>
            </a:r>
          </a:p>
          <a:p>
            <a:pPr lvl="1"/>
            <a:r>
              <a:rPr lang="en-CA" dirty="0"/>
              <a:t> </a:t>
            </a:r>
            <a:r>
              <a:rPr lang="en-CA" b="1" dirty="0">
                <a:solidFill>
                  <a:srgbClr val="FA4098"/>
                </a:solidFill>
              </a:rPr>
              <a:t>Étape 3</a:t>
            </a:r>
            <a:r>
              <a:rPr lang="en-CA" dirty="0"/>
              <a:t> : Coder la </a:t>
            </a:r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b="1" dirty="0" err="1">
                <a:solidFill>
                  <a:schemeClr val="tx1"/>
                </a:solidFill>
              </a:rPr>
              <a:t>addNumber</a:t>
            </a:r>
            <a:r>
              <a:rPr lang="en-CA" b="1" dirty="0">
                <a:solidFill>
                  <a:schemeClr val="tx1"/>
                </a:solidFill>
              </a:rPr>
              <a:t>()</a:t>
            </a:r>
            <a:r>
              <a:rPr lang="en-CA" dirty="0"/>
              <a:t> (Celle qui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appelée</a:t>
            </a:r>
            <a:r>
              <a:rPr lang="en-CA" dirty="0"/>
              <a:t> </a:t>
            </a:r>
            <a:r>
              <a:rPr lang="en-CA" dirty="0" err="1"/>
              <a:t>quand</a:t>
            </a:r>
            <a:r>
              <a:rPr lang="en-CA" dirty="0"/>
              <a:t> on </a:t>
            </a:r>
            <a:r>
              <a:rPr lang="en-CA" b="1" dirty="0"/>
              <a:t>submit</a:t>
            </a:r>
            <a:r>
              <a:rPr lang="en-CA" dirty="0"/>
              <a:t>) dans le </a:t>
            </a:r>
            <a:r>
              <a:rPr lang="en-CA" dirty="0" err="1"/>
              <a:t>composant</a:t>
            </a:r>
            <a:r>
              <a:rPr lang="en-CA" dirty="0"/>
              <a:t>.</a:t>
            </a:r>
          </a:p>
          <a:p>
            <a:pPr lvl="2"/>
            <a:r>
              <a:rPr lang="en-CA" dirty="0"/>
              <a:t> La variable </a:t>
            </a:r>
            <a:r>
              <a:rPr lang="en-CA" b="1" dirty="0">
                <a:solidFill>
                  <a:schemeClr val="tx1"/>
                </a:solidFill>
              </a:rPr>
              <a:t>n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la </a:t>
            </a:r>
            <a:r>
              <a:rPr lang="en-CA" dirty="0" err="1"/>
              <a:t>valeur</a:t>
            </a:r>
            <a:r>
              <a:rPr lang="en-CA" dirty="0"/>
              <a:t> </a:t>
            </a:r>
            <a:r>
              <a:rPr lang="en-CA" dirty="0" err="1"/>
              <a:t>spécifiée</a:t>
            </a:r>
            <a:r>
              <a:rPr lang="en-CA" dirty="0"/>
              <a:t> dans </a:t>
            </a:r>
            <a:r>
              <a:rPr lang="en-CA" dirty="0" err="1"/>
              <a:t>l’</a:t>
            </a:r>
            <a:r>
              <a:rPr lang="en-CA" b="1" dirty="0" err="1"/>
              <a:t>input</a:t>
            </a:r>
            <a:r>
              <a:rPr lang="en-CA" dirty="0"/>
              <a:t>. </a:t>
            </a:r>
            <a:r>
              <a:rPr lang="en-CA" dirty="0" err="1"/>
              <a:t>C’est</a:t>
            </a:r>
            <a:r>
              <a:rPr lang="en-CA" dirty="0"/>
              <a:t> </a:t>
            </a:r>
            <a:r>
              <a:rPr lang="en-CA" dirty="0" err="1"/>
              <a:t>cette</a:t>
            </a:r>
            <a:r>
              <a:rPr lang="en-CA" dirty="0"/>
              <a:t> </a:t>
            </a:r>
            <a:r>
              <a:rPr lang="en-CA" dirty="0" err="1"/>
              <a:t>valeur</a:t>
            </a:r>
            <a:r>
              <a:rPr lang="en-CA" dirty="0"/>
              <a:t> </a:t>
            </a:r>
            <a:r>
              <a:rPr lang="en-CA" dirty="0" err="1"/>
              <a:t>qu’on</a:t>
            </a:r>
            <a:r>
              <a:rPr lang="en-CA" dirty="0"/>
              <a:t> </a:t>
            </a:r>
            <a:r>
              <a:rPr lang="en-CA" dirty="0" err="1"/>
              <a:t>va</a:t>
            </a:r>
            <a:r>
              <a:rPr lang="en-CA" dirty="0"/>
              <a:t> </a:t>
            </a:r>
            <a:r>
              <a:rPr lang="en-CA" dirty="0" err="1"/>
              <a:t>ajouter</a:t>
            </a:r>
            <a:r>
              <a:rPr lang="en-CA" dirty="0"/>
              <a:t> à la </a:t>
            </a:r>
            <a:r>
              <a:rPr lang="en-CA" dirty="0" err="1"/>
              <a:t>liste</a:t>
            </a:r>
            <a:r>
              <a:rPr lang="en-CA" dirty="0"/>
              <a:t> </a:t>
            </a:r>
            <a:r>
              <a:rPr lang="en-CA" b="1" dirty="0">
                <a:solidFill>
                  <a:schemeClr val="tx1"/>
                </a:solidFill>
              </a:rPr>
              <a:t>numbers</a:t>
            </a:r>
            <a:r>
              <a:rPr lang="en-CA" dirty="0"/>
              <a:t>.</a:t>
            </a:r>
          </a:p>
          <a:p>
            <a:pPr lvl="3"/>
            <a:r>
              <a:rPr lang="en-CA" dirty="0"/>
              <a:t> </a:t>
            </a:r>
            <a:r>
              <a:rPr lang="en-CA" dirty="0" err="1"/>
              <a:t>Vérifier</a:t>
            </a:r>
            <a:r>
              <a:rPr lang="en-CA" dirty="0"/>
              <a:t> que </a:t>
            </a:r>
            <a:r>
              <a:rPr lang="en-CA" b="1" dirty="0">
                <a:solidFill>
                  <a:schemeClr val="tx1"/>
                </a:solidFill>
              </a:rPr>
              <a:t>n</a:t>
            </a:r>
            <a:r>
              <a:rPr lang="en-CA" dirty="0"/>
              <a:t> </a:t>
            </a:r>
            <a:r>
              <a:rPr lang="en-CA" dirty="0" err="1"/>
              <a:t>n’est</a:t>
            </a:r>
            <a:r>
              <a:rPr lang="en-CA" dirty="0"/>
              <a:t> pas </a:t>
            </a:r>
            <a:r>
              <a:rPr lang="en-CA" i="1" dirty="0">
                <a:solidFill>
                  <a:srgbClr val="FA4098"/>
                </a:solidFill>
              </a:rPr>
              <a:t>undefined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incontournable</a:t>
            </a:r>
            <a:r>
              <a:rPr lang="en-CA" dirty="0"/>
              <a:t>, car son type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>
                <a:solidFill>
                  <a:srgbClr val="FA4098"/>
                </a:solidFill>
              </a:rPr>
              <a:t>?: number</a:t>
            </a:r>
            <a:r>
              <a:rPr lang="en-CA" dirty="0"/>
              <a:t>. On ne </a:t>
            </a:r>
            <a:r>
              <a:rPr lang="en-CA" dirty="0" err="1"/>
              <a:t>voudrait</a:t>
            </a:r>
            <a:r>
              <a:rPr lang="en-CA" dirty="0"/>
              <a:t> pas </a:t>
            </a:r>
            <a:r>
              <a:rPr lang="en-CA" dirty="0" err="1"/>
              <a:t>ajouter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valeur</a:t>
            </a:r>
            <a:r>
              <a:rPr lang="en-CA" dirty="0"/>
              <a:t> </a:t>
            </a:r>
            <a:r>
              <a:rPr lang="en-CA" i="1" dirty="0">
                <a:solidFill>
                  <a:srgbClr val="FA4098"/>
                </a:solidFill>
              </a:rPr>
              <a:t>undefined</a:t>
            </a:r>
            <a:r>
              <a:rPr lang="en-CA" dirty="0"/>
              <a:t> à </a:t>
            </a:r>
            <a:r>
              <a:rPr lang="en-CA" dirty="0" err="1"/>
              <a:t>notre</a:t>
            </a:r>
            <a:r>
              <a:rPr lang="en-CA" dirty="0"/>
              <a:t> </a:t>
            </a:r>
            <a:r>
              <a:rPr lang="en-CA" dirty="0" err="1"/>
              <a:t>liste</a:t>
            </a:r>
            <a:r>
              <a:rPr lang="en-CA" dirty="0"/>
              <a:t> qui </a:t>
            </a:r>
            <a:r>
              <a:rPr lang="en-CA" dirty="0" err="1"/>
              <a:t>est</a:t>
            </a:r>
            <a:r>
              <a:rPr lang="en-CA" dirty="0"/>
              <a:t> de type </a:t>
            </a:r>
            <a:r>
              <a:rPr lang="en-CA" dirty="0">
                <a:solidFill>
                  <a:srgbClr val="FA4098"/>
                </a:solidFill>
              </a:rPr>
              <a:t>: number[]</a:t>
            </a:r>
          </a:p>
          <a:p>
            <a:pPr lvl="3"/>
            <a:r>
              <a:rPr lang="fr-CA" dirty="0"/>
              <a:t> Ensuite, on ajoute </a:t>
            </a:r>
            <a:r>
              <a:rPr lang="fr-CA" b="1" dirty="0">
                <a:solidFill>
                  <a:schemeClr val="tx1"/>
                </a:solidFill>
              </a:rPr>
              <a:t>n</a:t>
            </a:r>
            <a:r>
              <a:rPr lang="fr-CA" dirty="0"/>
              <a:t> à la fin de la liste grâce à la méthode </a:t>
            </a:r>
            <a:r>
              <a:rPr lang="fr-CA" dirty="0" err="1"/>
              <a:t>maListe.</a:t>
            </a:r>
            <a:r>
              <a:rPr lang="fr-CA" b="1" dirty="0" err="1">
                <a:solidFill>
                  <a:schemeClr val="tx1"/>
                </a:solidFill>
              </a:rPr>
              <a:t>push</a:t>
            </a:r>
            <a:r>
              <a:rPr lang="fr-CA" dirty="0"/>
              <a:t>(valeur).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EB406C-D1FA-432A-B5B9-3962446A7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371" y="4043856"/>
            <a:ext cx="3097954" cy="270456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31391A-0F61-4929-9A48-704A2B66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4" y="4419689"/>
            <a:ext cx="3267531" cy="195289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9EDF02-6A35-49B4-BFD7-6BAA938A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844" y="4486372"/>
            <a:ext cx="2105319" cy="181952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C917AA3-64FB-4BF9-A3DB-27CA5786B99E}"/>
              </a:ext>
            </a:extLst>
          </p:cNvPr>
          <p:cNvSpPr/>
          <p:nvPr/>
        </p:nvSpPr>
        <p:spPr>
          <a:xfrm>
            <a:off x="4145584" y="5920000"/>
            <a:ext cx="441435" cy="580171"/>
          </a:xfrm>
          <a:prstGeom prst="rightArrow">
            <a:avLst/>
          </a:prstGeom>
          <a:solidFill>
            <a:srgbClr val="907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6D1432E-B73B-4D2E-A4E2-3784FCFED5D2}"/>
              </a:ext>
            </a:extLst>
          </p:cNvPr>
          <p:cNvSpPr/>
          <p:nvPr/>
        </p:nvSpPr>
        <p:spPr>
          <a:xfrm>
            <a:off x="8094785" y="5246286"/>
            <a:ext cx="441435" cy="580171"/>
          </a:xfrm>
          <a:prstGeom prst="rightArrow">
            <a:avLst/>
          </a:prstGeom>
          <a:solidFill>
            <a:srgbClr val="907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0011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.container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/>
              <a:t>Ces classes servent à créer un conteneur pour une classe </a:t>
            </a:r>
            <a:r>
              <a:rPr lang="fr-CA" b="1"/>
              <a:t>parent</a:t>
            </a:r>
            <a:r>
              <a:rPr lang="fr-CA"/>
              <a:t>. Il est important de placer nos éléments avec la classe </a:t>
            </a:r>
            <a:r>
              <a:rPr lang="fr-CA" b="1"/>
              <a:t>.row </a:t>
            </a:r>
            <a:r>
              <a:rPr lang="fr-CA"/>
              <a:t>(à venir) dans un élément avec la classe </a:t>
            </a:r>
            <a:r>
              <a:rPr lang="fr-CA" b="1"/>
              <a:t>.container</a:t>
            </a:r>
            <a:r>
              <a:rPr lang="fr-CA"/>
              <a:t>. Ne pas appliquer </a:t>
            </a:r>
            <a:r>
              <a:rPr lang="fr-CA" b="1"/>
              <a:t>.container </a:t>
            </a:r>
            <a:r>
              <a:rPr lang="fr-CA"/>
              <a:t>au &lt;body&gt; ! Plutôt à un &lt;div&gt; dans &lt;body&gt;.</a:t>
            </a:r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.container</a:t>
            </a:r>
          </a:p>
          <a:p>
            <a:pPr lvl="2"/>
            <a:r>
              <a:rPr lang="fr-CA"/>
              <a:t>Spécifie la </a:t>
            </a:r>
            <a:r>
              <a:rPr lang="fr-CA" b="1"/>
              <a:t>largeur</a:t>
            </a:r>
            <a:r>
              <a:rPr lang="fr-CA"/>
              <a:t> de la boîte en </a:t>
            </a:r>
            <a:r>
              <a:rPr lang="fr-CA" b="1"/>
              <a:t>pixels</a:t>
            </a:r>
            <a:r>
              <a:rPr lang="fr-CA"/>
              <a:t>. Cette largeur varie selon les 5 types d’écran, (xs, sm, md, lg, xl) ce qui en fait une classe « </a:t>
            </a:r>
            <a:r>
              <a:rPr lang="fr-CA" b="1"/>
              <a:t>responsive</a:t>
            </a:r>
            <a:r>
              <a:rPr lang="fr-CA"/>
              <a:t> ».</a:t>
            </a:r>
          </a:p>
          <a:p>
            <a:pPr lvl="2"/>
            <a:r>
              <a:rPr lang="fr-CA" b="1"/>
              <a:t>Centre la boîte</a:t>
            </a:r>
            <a:r>
              <a:rPr lang="fr-CA"/>
              <a:t> dans la page.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B9774D-F11F-4AF5-B9B7-7FC1A1CB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0" y="4516251"/>
            <a:ext cx="1844504" cy="145432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E68FDE-F6AD-42D8-A1E6-920F042D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59" y="4520816"/>
            <a:ext cx="5721531" cy="144347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F541B3-838B-42C1-B43D-894BA478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38" y="4516251"/>
            <a:ext cx="3869162" cy="145261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547779F-9E12-4619-9272-5F6F6B9A065A}"/>
              </a:ext>
            </a:extLst>
          </p:cNvPr>
          <p:cNvSpPr txBox="1"/>
          <p:nvPr/>
        </p:nvSpPr>
        <p:spPr>
          <a:xfrm>
            <a:off x="269107" y="4069079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x-small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580EF2-391D-42A7-A123-C72C3464AEF6}"/>
              </a:ext>
            </a:extLst>
          </p:cNvPr>
          <p:cNvSpPr txBox="1"/>
          <p:nvPr/>
        </p:nvSpPr>
        <p:spPr>
          <a:xfrm>
            <a:off x="3290132" y="4118737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medium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26ABB-903A-4DB1-AE67-C45440719C61}"/>
              </a:ext>
            </a:extLst>
          </p:cNvPr>
          <p:cNvSpPr txBox="1"/>
          <p:nvPr/>
        </p:nvSpPr>
        <p:spPr>
          <a:xfrm>
            <a:off x="8383318" y="4103560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x-large</a:t>
            </a:r>
          </a:p>
        </p:txBody>
      </p:sp>
    </p:spTree>
    <p:extLst>
      <p:ext uri="{BB962C8B-B14F-4D97-AF65-F5344CB8AC3E}">
        <p14:creationId xmlns:p14="http://schemas.microsoft.com/office/powerpoint/2010/main" val="3258025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Classes </a:t>
            </a:r>
            <a:r>
              <a:rPr lang="fr-CA">
                <a:solidFill>
                  <a:srgbClr val="F75A3B"/>
                </a:solidFill>
              </a:rPr>
              <a:t>.container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1"/>
            <a:r>
              <a:rPr lang="fr-CA"/>
              <a:t>Ces classes servent à créer un conteneur pour une classe </a:t>
            </a:r>
            <a:r>
              <a:rPr lang="fr-CA" b="1"/>
              <a:t>parent</a:t>
            </a:r>
            <a:r>
              <a:rPr lang="fr-CA"/>
              <a:t>. Il est important de placer nos éléments avec la classe </a:t>
            </a:r>
            <a:r>
              <a:rPr lang="fr-CA" b="1"/>
              <a:t>.row </a:t>
            </a:r>
            <a:r>
              <a:rPr lang="fr-CA"/>
              <a:t>(à venir) dans un </a:t>
            </a:r>
            <a:r>
              <a:rPr lang="fr-CA" b="1"/>
              <a:t>.container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.container-fluid</a:t>
            </a:r>
          </a:p>
          <a:p>
            <a:pPr lvl="2"/>
            <a:r>
              <a:rPr lang="fr-CA"/>
              <a:t>Spécifie la </a:t>
            </a:r>
            <a:r>
              <a:rPr lang="fr-CA" b="1"/>
              <a:t>largeur</a:t>
            </a:r>
            <a:r>
              <a:rPr lang="fr-CA"/>
              <a:t> de la boîte à 100% en tout temps. C’est une autre tactique qui est « </a:t>
            </a:r>
            <a:r>
              <a:rPr lang="fr-CA" b="1"/>
              <a:t>responsive</a:t>
            </a:r>
            <a:r>
              <a:rPr lang="fr-CA"/>
              <a:t> ».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47779F-9E12-4619-9272-5F6F6B9A065A}"/>
              </a:ext>
            </a:extLst>
          </p:cNvPr>
          <p:cNvSpPr txBox="1"/>
          <p:nvPr/>
        </p:nvSpPr>
        <p:spPr>
          <a:xfrm>
            <a:off x="269107" y="4069079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x-small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580EF2-391D-42A7-A123-C72C3464AEF6}"/>
              </a:ext>
            </a:extLst>
          </p:cNvPr>
          <p:cNvSpPr txBox="1"/>
          <p:nvPr/>
        </p:nvSpPr>
        <p:spPr>
          <a:xfrm>
            <a:off x="3290132" y="4118737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medium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A26ABB-903A-4DB1-AE67-C45440719C61}"/>
              </a:ext>
            </a:extLst>
          </p:cNvPr>
          <p:cNvSpPr txBox="1"/>
          <p:nvPr/>
        </p:nvSpPr>
        <p:spPr>
          <a:xfrm>
            <a:off x="8206969" y="4082141"/>
            <a:ext cx="1742573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8197B6"/>
                </a:solidFill>
              </a:rPr>
              <a:t>Format x-large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A4F7F7-8119-4716-89E2-A63054B6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7" y="4578531"/>
            <a:ext cx="2006973" cy="134547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C8FF28-3D33-4F20-8F84-CA37E539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54" y="4578531"/>
            <a:ext cx="6220357" cy="138124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8AED99B-7952-4B83-8ACF-2064E12E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247" y="4578531"/>
            <a:ext cx="2977279" cy="138124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06153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/>
              <a:t> Classes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/>
              <a:t>Ces classes servent à afficher un contenu dans plusieurs colonnes.</a:t>
            </a:r>
          </a:p>
          <a:p>
            <a:pPr lvl="1"/>
            <a:r>
              <a:rPr lang="fr-CA"/>
              <a:t>Un </a:t>
            </a:r>
            <a:r>
              <a:rPr lang="fr-CA" b="1"/>
              <a:t>parent</a:t>
            </a:r>
            <a:r>
              <a:rPr lang="fr-CA"/>
              <a:t> avec </a:t>
            </a:r>
            <a:r>
              <a:rPr lang="fr-CA">
                <a:solidFill>
                  <a:srgbClr val="F75A3B"/>
                </a:solidFill>
              </a:rPr>
              <a:t>.row </a:t>
            </a:r>
            <a:r>
              <a:rPr lang="fr-CA"/>
              <a:t>va afficher côte-à-côte des </a:t>
            </a:r>
            <a:r>
              <a:rPr lang="fr-CA" b="1"/>
              <a:t>enfants</a:t>
            </a:r>
            <a:r>
              <a:rPr lang="fr-CA"/>
              <a:t> avec </a:t>
            </a:r>
            <a:r>
              <a:rPr lang="fr-CA">
                <a:solidFill>
                  <a:srgbClr val="F75A3B"/>
                </a:solidFill>
              </a:rPr>
              <a:t>.col </a:t>
            </a:r>
            <a:r>
              <a:rPr lang="fr-CA"/>
              <a:t>: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Notons que la couleur de fond et les bordures ont été ajoutées séparément pour avoir un meilleur aperçu des boîtes.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CEE10A-F65D-4460-A835-0342DD35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90" y="2169441"/>
            <a:ext cx="7070418" cy="115454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AE576-F12C-4FC3-AD8E-FA73BF42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23" y="3534018"/>
            <a:ext cx="5494351" cy="177113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950399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 Classes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et </a:t>
            </a:r>
            <a:r>
              <a:rPr lang="fr-CA">
                <a:solidFill>
                  <a:srgbClr val="F75A3B"/>
                </a:solidFill>
              </a:rPr>
              <a:t>.col</a:t>
            </a:r>
          </a:p>
          <a:p>
            <a:pPr lvl="1"/>
            <a:r>
              <a:rPr lang="fr-CA"/>
              <a:t>On peut également utiliser les classes </a:t>
            </a:r>
            <a:r>
              <a:rPr lang="fr-CA">
                <a:solidFill>
                  <a:srgbClr val="F75A3B"/>
                </a:solidFill>
              </a:rPr>
              <a:t>.col-N</a:t>
            </a:r>
            <a:r>
              <a:rPr lang="fr-CA"/>
              <a:t>, où N est remplacé par un nombre de 1 à 12. (col-1, col-2, col-3, …, col-11, col-12)</a:t>
            </a:r>
          </a:p>
          <a:p>
            <a:pPr lvl="2"/>
            <a:r>
              <a:rPr lang="fr-CA"/>
              <a:t>Fonctionnement : une </a:t>
            </a:r>
            <a:r>
              <a:rPr lang="fr-CA">
                <a:solidFill>
                  <a:srgbClr val="F75A3B"/>
                </a:solidFill>
              </a:rPr>
              <a:t>.row </a:t>
            </a:r>
            <a:r>
              <a:rPr lang="fr-CA"/>
              <a:t>est divisée en </a:t>
            </a:r>
            <a:r>
              <a:rPr lang="fr-CA" b="1"/>
              <a:t>12</a:t>
            </a:r>
            <a:r>
              <a:rPr lang="fr-CA"/>
              <a:t>, et chaque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recevra </a:t>
            </a:r>
            <a:r>
              <a:rPr lang="fr-CA" b="1"/>
              <a:t>N</a:t>
            </a:r>
            <a:r>
              <a:rPr lang="fr-CA"/>
              <a:t> colonnes pour afficher son contenu.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5CB802-AD18-45C9-978C-76A4B74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20" y="4075623"/>
            <a:ext cx="6407206" cy="204990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FB537A-46A5-4BDB-9466-E644E881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16" y="2867881"/>
            <a:ext cx="5053613" cy="106543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328179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376263" cy="5147506"/>
          </a:xfrm>
        </p:spPr>
        <p:txBody>
          <a:bodyPr/>
          <a:lstStyle/>
          <a:p>
            <a:r>
              <a:rPr lang="fr-CA"/>
              <a:t>Si le total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est </a:t>
            </a:r>
            <a:r>
              <a:rPr lang="fr-CA" b="1"/>
              <a:t>inférieur</a:t>
            </a:r>
            <a:r>
              <a:rPr lang="fr-CA"/>
              <a:t> à 12 …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Si le total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est </a:t>
            </a:r>
            <a:r>
              <a:rPr lang="fr-CA" b="1"/>
              <a:t>supérieur</a:t>
            </a:r>
            <a:r>
              <a:rPr lang="fr-CA"/>
              <a:t> à 12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88C229-A5CD-4608-91E3-6CEDE017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17" y="1545103"/>
            <a:ext cx="6362069" cy="198187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07070C-4B60-4B02-8E54-7C1D1AC4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9" y="1607950"/>
            <a:ext cx="4907705" cy="188230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70DF38E-D890-46BE-A0A9-361CBF46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9" y="4220856"/>
            <a:ext cx="4869602" cy="185182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628358-2260-4734-9C5E-D18DC151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217" y="4387456"/>
            <a:ext cx="6362069" cy="16852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8E5B66-CF92-4E66-B227-3505E808A462}"/>
              </a:ext>
            </a:extLst>
          </p:cNvPr>
          <p:cNvSpPr txBox="1"/>
          <p:nvPr/>
        </p:nvSpPr>
        <p:spPr>
          <a:xfrm>
            <a:off x="5440680" y="4042954"/>
            <a:ext cx="675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8197B6"/>
                </a:solidFill>
              </a:rPr>
              <a:t>Il ne reste plus assez de place .. la dernière colonne doit se cacher en dessous !</a:t>
            </a:r>
          </a:p>
        </p:txBody>
      </p:sp>
    </p:spTree>
    <p:extLst>
      <p:ext uri="{BB962C8B-B14F-4D97-AF65-F5344CB8AC3E}">
        <p14:creationId xmlns:p14="http://schemas.microsoft.com/office/powerpoint/2010/main" val="1533783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57"/>
            <a:ext cx="10376263" cy="5147506"/>
          </a:xfrm>
        </p:spPr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.w-100</a:t>
            </a:r>
          </a:p>
          <a:p>
            <a:pPr lvl="1"/>
            <a:r>
              <a:rPr lang="fr-CA"/>
              <a:t>On peut forcer un « saut de ligne » aux colonnes avec un div vide qui a la classe </a:t>
            </a:r>
            <a:r>
              <a:rPr lang="fr-CA">
                <a:solidFill>
                  <a:srgbClr val="F75A3B"/>
                </a:solidFill>
              </a:rPr>
              <a:t>.w-100 </a:t>
            </a:r>
            <a:r>
              <a:rPr lang="fr-CA"/>
              <a:t>(width : 100%)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87BB6B-0DA8-4E2D-B67E-3E28A0E0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32" y="2361589"/>
            <a:ext cx="9419136" cy="15469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7A3336-39ED-4BF2-9456-2EDEBB38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75" y="4125886"/>
            <a:ext cx="7380940" cy="183377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366596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col</a:t>
            </a:r>
            <a:r>
              <a:rPr lang="fr-CA"/>
              <a:t> accompagnée de </a:t>
            </a:r>
            <a:r>
              <a:rPr lang="fr-CA" b="1"/>
              <a:t>col-N</a:t>
            </a:r>
          </a:p>
          <a:p>
            <a:pPr lvl="1"/>
            <a:r>
              <a:rPr lang="fr-CA"/>
              <a:t>Prend la largeur restante OU partage l’espace restant avec d’autres </a:t>
            </a:r>
            <a:r>
              <a:rPr lang="fr-CA" b="1">
                <a:solidFill>
                  <a:srgbClr val="F75A3B"/>
                </a:solidFill>
              </a:rPr>
              <a:t>col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BD838D-119F-40A5-8682-2A9811E0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1" y="2226856"/>
            <a:ext cx="5467192" cy="95020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07773B6-3C15-4D93-AC35-07A97818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4" y="2021109"/>
            <a:ext cx="5914764" cy="148264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680F9D-F182-4764-B872-186EBB083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14" y="4242316"/>
            <a:ext cx="5914764" cy="141806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986DE8-B832-4E25-B5AC-78080117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21" y="4486178"/>
            <a:ext cx="5467192" cy="96563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14494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Outils nécessaires pour </a:t>
            </a:r>
            <a:r>
              <a:rPr lang="fr-CA" noProof="0" dirty="0" err="1"/>
              <a:t>Angular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npm</a:t>
            </a:r>
            <a:r>
              <a:rPr lang="fr-CA"/>
              <a:t> (Node Package Manager) </a:t>
            </a:r>
            <a:r>
              <a:rPr lang="en-CA"/>
              <a:t>📦</a:t>
            </a:r>
            <a:endParaRPr lang="fr-CA"/>
          </a:p>
          <a:p>
            <a:pPr lvl="1"/>
            <a:r>
              <a:rPr lang="fr-CA"/>
              <a:t> Gestionnaire de dépendances</a:t>
            </a:r>
          </a:p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TypeScript</a:t>
            </a:r>
            <a:r>
              <a:rPr lang="fr-CA"/>
              <a:t> </a:t>
            </a:r>
            <a:r>
              <a:rPr lang="en-CA"/>
              <a:t>📝</a:t>
            </a:r>
            <a:endParaRPr lang="fr-CA"/>
          </a:p>
          <a:p>
            <a:pPr lvl="1"/>
            <a:r>
              <a:rPr lang="fr-CA"/>
              <a:t> « Langage » dérivé de JavaScript qui ajoute des outils supplémentaires à JS.</a:t>
            </a:r>
          </a:p>
          <a:p>
            <a:pPr lvl="2"/>
            <a:r>
              <a:rPr lang="fr-CA"/>
              <a:t> Classes, validation de types, robustesse...</a:t>
            </a:r>
          </a:p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Bootstrap</a:t>
            </a:r>
            <a:r>
              <a:rPr lang="fr-CA"/>
              <a:t> </a:t>
            </a:r>
            <a:r>
              <a:rPr lang="en-CA"/>
              <a:t>🎨</a:t>
            </a:r>
            <a:endParaRPr lang="fr-CA"/>
          </a:p>
          <a:p>
            <a:pPr lvl="1"/>
            <a:r>
              <a:rPr lang="fr-CA"/>
              <a:t> Pas obligatoire, mais on va l’utiliser pour simplifier la création d’interfaces.</a:t>
            </a:r>
          </a:p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Visual Studio Code</a:t>
            </a:r>
            <a:r>
              <a:rPr lang="fr-CA"/>
              <a:t> </a:t>
            </a:r>
            <a:r>
              <a:rPr lang="en-CA"/>
              <a:t>📘</a:t>
            </a:r>
            <a:endParaRPr lang="fr-CA"/>
          </a:p>
          <a:p>
            <a:pPr lvl="1"/>
            <a:r>
              <a:rPr lang="fr-CA"/>
              <a:t> Vous pouvez utiliser un autre environnement, mais vous connaissez déjà lui. </a:t>
            </a:r>
            <a:r>
              <a:rPr lang="en-CA"/>
              <a:t>🧠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1657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82499-2F67-4A57-93D0-76E6C2E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044CA-466B-4DAF-A6FC-92B2DF7B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col-auto</a:t>
            </a:r>
            <a:r>
              <a:rPr lang="fr-CA"/>
              <a:t> </a:t>
            </a:r>
          </a:p>
          <a:p>
            <a:pPr lvl="1"/>
            <a:r>
              <a:rPr lang="fr-CA"/>
              <a:t>Prend uniquement la largeur nécessaire selon son contenu.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837DBB-629B-433C-809B-45213644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31" y="2330564"/>
            <a:ext cx="4938188" cy="156985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511F13-5CA9-4DCF-A585-3B366D2B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57" y="4283635"/>
            <a:ext cx="7795936" cy="164606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43432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.img-fluid</a:t>
            </a:r>
          </a:p>
          <a:p>
            <a:pPr lvl="1"/>
            <a:r>
              <a:rPr lang="fr-CA"/>
              <a:t>Redimensionne automatiquement les dimensions de l’image selon la largeur dont elle dispose ! À appliquer sur l’élément </a:t>
            </a:r>
            <a:r>
              <a:rPr lang="fr-CA" b="1">
                <a:solidFill>
                  <a:srgbClr val="F75A3B"/>
                </a:solidFill>
              </a:rPr>
              <a:t>&lt;img&gt;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DB4669-6A27-46A0-BD50-10D1240A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2294826"/>
            <a:ext cx="8869680" cy="113417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4244A5-49F0-4A4A-990B-8D2CB20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8" y="3824008"/>
            <a:ext cx="4500489" cy="219975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2ECD84-E51F-490A-8553-ACAFDDFF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13" y="3824008"/>
            <a:ext cx="5796385" cy="219975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772867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.order-N </a:t>
            </a:r>
            <a:r>
              <a:rPr lang="fr-CA"/>
              <a:t>/</a:t>
            </a:r>
            <a:r>
              <a:rPr lang="fr-CA">
                <a:solidFill>
                  <a:srgbClr val="F75A3B"/>
                </a:solidFill>
              </a:rPr>
              <a:t> .order</a:t>
            </a:r>
          </a:p>
          <a:p>
            <a:pPr lvl="1"/>
            <a:r>
              <a:rPr lang="fr-CA"/>
              <a:t>Permet de spécifier l’ordre de chaque </a:t>
            </a:r>
            <a:r>
              <a:rPr lang="fr-CA" b="1"/>
              <a:t>.col</a:t>
            </a:r>
            <a:r>
              <a:rPr lang="fr-CA"/>
              <a:t> dans une même </a:t>
            </a:r>
            <a:r>
              <a:rPr lang="fr-CA" b="1"/>
              <a:t>.row</a:t>
            </a:r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endParaRPr lang="fr-CA" b="1"/>
          </a:p>
          <a:p>
            <a:pPr lvl="1"/>
            <a:r>
              <a:rPr lang="fr-CA"/>
              <a:t> </a:t>
            </a:r>
            <a:r>
              <a:rPr lang="fr-CA">
                <a:solidFill>
                  <a:srgbClr val="F75A3B"/>
                </a:solidFill>
              </a:rPr>
              <a:t>.order</a:t>
            </a:r>
            <a:r>
              <a:rPr lang="fr-CA"/>
              <a:t> se placera à gauche des colonnes numérotées.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59E9E1-E949-43FE-8CC7-6B57F546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9" y="2238645"/>
            <a:ext cx="5633207" cy="97907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A39709-B7D8-4050-B078-39F8738B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55" y="1948984"/>
            <a:ext cx="5686184" cy="155839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B27575-0F64-40D6-95B6-39D1A8D4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1" y="4707154"/>
            <a:ext cx="5739595" cy="118932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978BDA-32E5-44E4-A172-DEE73ED9E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36" y="4332151"/>
            <a:ext cx="5759896" cy="180840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478952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.text</a:t>
            </a:r>
          </a:p>
          <a:p>
            <a:pPr lvl="1"/>
            <a:r>
              <a:rPr lang="fr-CA"/>
              <a:t>Avec </a:t>
            </a:r>
            <a:r>
              <a:rPr lang="fr-CA">
                <a:solidFill>
                  <a:srgbClr val="F75A3B"/>
                </a:solidFill>
              </a:rPr>
              <a:t>.text-center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.text-left</a:t>
            </a:r>
            <a:r>
              <a:rPr lang="fr-CA"/>
              <a:t>, </a:t>
            </a:r>
            <a:r>
              <a:rPr lang="fr-CA">
                <a:solidFill>
                  <a:srgbClr val="F75A3B"/>
                </a:solidFill>
              </a:rPr>
              <a:t>.text-right </a:t>
            </a:r>
            <a:r>
              <a:rPr lang="fr-CA"/>
              <a:t>et </a:t>
            </a:r>
            <a:r>
              <a:rPr lang="fr-CA">
                <a:solidFill>
                  <a:srgbClr val="F75A3B"/>
                </a:solidFill>
              </a:rPr>
              <a:t>.text-justify</a:t>
            </a:r>
            <a:r>
              <a:rPr lang="fr-CA"/>
              <a:t>, on peut aligner le texte d’une colonne.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272881-3A5A-4103-A89E-5AE982F4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38" y="2353955"/>
            <a:ext cx="6976514" cy="137476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85E700-16C6-4BC9-8585-AFFA1258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220" y="3920074"/>
            <a:ext cx="5753992" cy="206553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2199169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Centre les colonnes d’une </a:t>
            </a:r>
            <a:r>
              <a:rPr lang="fr-CA">
                <a:solidFill>
                  <a:srgbClr val="F75A3B"/>
                </a:solidFill>
              </a:rPr>
              <a:t>.row</a:t>
            </a:r>
            <a:r>
              <a:rPr lang="fr-CA"/>
              <a:t> si la largeur des </a:t>
            </a:r>
            <a:r>
              <a:rPr lang="fr-CA">
                <a:solidFill>
                  <a:srgbClr val="F75A3B"/>
                </a:solidFill>
              </a:rPr>
              <a:t>.col </a:t>
            </a:r>
            <a:r>
              <a:rPr lang="fr-CA"/>
              <a:t>est moindre que 12.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BE5B92-C688-490D-BDFE-0561C3AB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37" y="2091859"/>
            <a:ext cx="5559119" cy="136882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CACD06-574C-4053-ACCB-BBF28350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21" y="3686315"/>
            <a:ext cx="5390953" cy="226502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188191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Il existe aussi quelques variantes similaires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A2FEBE-5613-43F8-9106-475889F5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45" y="2178150"/>
            <a:ext cx="4584752" cy="159978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4C6BBE-04D7-424F-A3F6-E346758C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8" y="3966908"/>
            <a:ext cx="4681806" cy="2021083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BA500-29E1-4C37-9A21-CB5FD67A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04" y="2178150"/>
            <a:ext cx="4772295" cy="163120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550775B-020D-4C90-9FF1-2A611AF4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978" y="3966908"/>
            <a:ext cx="4820821" cy="2050340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219723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E01CD-7D15-4CF3-8AC5-36CFAD2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7FDD6-B13B-4E69-82FD-894EF959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>
                <a:solidFill>
                  <a:srgbClr val="F75A3B"/>
                </a:solidFill>
              </a:rPr>
              <a:t>.justify-content-center</a:t>
            </a:r>
          </a:p>
          <a:p>
            <a:pPr lvl="1"/>
            <a:r>
              <a:rPr lang="fr-CA"/>
              <a:t>Il existe aussi quelques variantes similaires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DDAB77-B6CB-4666-A242-C0B96B2A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60585"/>
            <a:ext cx="4987834" cy="172090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284AF9-6879-468C-8414-8E6E477E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55736"/>
            <a:ext cx="4987834" cy="18983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3B78A-8BBB-48F4-943F-D53C65D60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35" y="2060586"/>
            <a:ext cx="5077030" cy="1720906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F2DB3-4085-4AE6-87FF-4E87FF89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989" y="3955736"/>
            <a:ext cx="5154076" cy="189473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264290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.align-items</a:t>
            </a:r>
          </a:p>
          <a:p>
            <a:pPr lvl="1"/>
            <a:r>
              <a:rPr lang="fr-CA"/>
              <a:t>À appliquer à un </a:t>
            </a:r>
            <a:r>
              <a:rPr lang="fr-CA" b="1">
                <a:solidFill>
                  <a:srgbClr val="F75A3B"/>
                </a:solidFill>
              </a:rPr>
              <a:t>.row</a:t>
            </a:r>
            <a:r>
              <a:rPr lang="fr-CA"/>
              <a:t>, permet d’aligner verticalement ses </a:t>
            </a:r>
            <a:r>
              <a:rPr lang="fr-CA" b="1"/>
              <a:t>.col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EA72BF-65E6-4937-A936-8B7D3906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2" y="2361386"/>
            <a:ext cx="5355449" cy="1461119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B6C8B5-936D-4218-AA46-E1F57B48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1" y="4141159"/>
            <a:ext cx="5307232" cy="168464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D3F1F1-98BB-414C-AF04-DEED2295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125" y="2361387"/>
            <a:ext cx="5426142" cy="1461118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B11805-750C-4CFF-B242-2A41AFFCC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703" y="4141159"/>
            <a:ext cx="5480564" cy="1733987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3485506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.align-items</a:t>
            </a:r>
          </a:p>
          <a:p>
            <a:pPr lvl="1"/>
            <a:r>
              <a:rPr lang="fr-CA"/>
              <a:t>À appliquer à un </a:t>
            </a:r>
            <a:r>
              <a:rPr lang="fr-CA" b="1">
                <a:solidFill>
                  <a:srgbClr val="F75A3B"/>
                </a:solidFill>
              </a:rPr>
              <a:t>.row</a:t>
            </a:r>
            <a:r>
              <a:rPr lang="fr-CA"/>
              <a:t>, permet d’aligner verticalement ses </a:t>
            </a:r>
            <a:r>
              <a:rPr lang="fr-CA" b="1"/>
              <a:t>.col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0CDF18-08FE-41B0-8C9A-56029B11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73" y="2385147"/>
            <a:ext cx="5307232" cy="143551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F9733E4-FC69-4BCF-987F-51AB018B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56" y="4164919"/>
            <a:ext cx="5391450" cy="166362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182862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.align-self</a:t>
            </a:r>
          </a:p>
          <a:p>
            <a:pPr lvl="1"/>
            <a:r>
              <a:rPr lang="fr-CA"/>
              <a:t>À appliquer sur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r>
              <a:rPr lang="fr-CA"/>
              <a:t>, l’aligne verticalement individuellement.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63A2B3-1DBF-4D72-AA1B-0F31EF7A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70" y="3799084"/>
            <a:ext cx="7795695" cy="230085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3E1047-A890-4481-A325-B708A978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2" y="1993971"/>
            <a:ext cx="8101768" cy="1649742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409865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NPM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NPM </a:t>
            </a:r>
            <a:r>
              <a:rPr lang="en-CA"/>
              <a:t>📦</a:t>
            </a:r>
            <a:endParaRPr lang="fr-CA"/>
          </a:p>
          <a:p>
            <a:pPr lvl="1"/>
            <a:r>
              <a:rPr lang="fr-CA"/>
              <a:t> Va nous aider à gérer les dépendances avec JavaScript.</a:t>
            </a:r>
          </a:p>
          <a:p>
            <a:pPr lvl="2"/>
            <a:r>
              <a:rPr lang="fr-CA"/>
              <a:t> Un peu comme Gradle avec un projet Android.</a:t>
            </a:r>
          </a:p>
          <a:p>
            <a:pPr lvl="1"/>
            <a:r>
              <a:rPr lang="fr-CA"/>
              <a:t> Permet aussi de lancer des scripts !</a:t>
            </a:r>
          </a:p>
          <a:p>
            <a:pPr lvl="2"/>
            <a:endParaRPr lang="fr-CA"/>
          </a:p>
          <a:p>
            <a:pPr lvl="1"/>
            <a:r>
              <a:rPr lang="fr-CA"/>
              <a:t> Dans les diapos qui suivent :</a:t>
            </a:r>
          </a:p>
          <a:p>
            <a:pPr lvl="2"/>
            <a:r>
              <a:rPr lang="fr-CA"/>
              <a:t> Télécharger </a:t>
            </a:r>
            <a:r>
              <a:rPr lang="fr-CA">
                <a:solidFill>
                  <a:srgbClr val="FA4098"/>
                </a:solidFill>
              </a:rPr>
              <a:t>npm</a:t>
            </a:r>
          </a:p>
          <a:p>
            <a:pPr lvl="2"/>
            <a:r>
              <a:rPr lang="fr-CA"/>
              <a:t> Installer </a:t>
            </a:r>
            <a:r>
              <a:rPr lang="fr-CA">
                <a:solidFill>
                  <a:srgbClr val="FA4098"/>
                </a:solidFill>
              </a:rPr>
              <a:t>Angular</a:t>
            </a:r>
          </a:p>
          <a:p>
            <a:pPr lvl="2"/>
            <a:r>
              <a:rPr lang="fr-CA"/>
              <a:t> Créer un </a:t>
            </a:r>
            <a:r>
              <a:rPr lang="fr-CA">
                <a:solidFill>
                  <a:srgbClr val="FA4098"/>
                </a:solidFill>
              </a:rPr>
              <a:t>projet Angular</a:t>
            </a:r>
          </a:p>
          <a:p>
            <a:pPr lvl="2"/>
            <a:r>
              <a:rPr lang="fr-CA"/>
              <a:t> Installer une </a:t>
            </a:r>
            <a:r>
              <a:rPr lang="fr-CA">
                <a:solidFill>
                  <a:srgbClr val="FA4098"/>
                </a:solidFill>
              </a:rPr>
              <a:t>dépendance </a:t>
            </a:r>
            <a:r>
              <a:rPr lang="en-CA">
                <a:solidFill>
                  <a:srgbClr val="FA4098"/>
                </a:solidFill>
              </a:rPr>
              <a:t>🍷🚬</a:t>
            </a:r>
            <a:endParaRPr lang="fr-CA">
              <a:solidFill>
                <a:srgbClr val="FA4098"/>
              </a:solidFill>
            </a:endParaRPr>
          </a:p>
          <a:p>
            <a:pPr lvl="2"/>
            <a:r>
              <a:rPr lang="fr-CA"/>
              <a:t> Désinstaller une </a:t>
            </a:r>
            <a:r>
              <a:rPr lang="fr-CA">
                <a:solidFill>
                  <a:srgbClr val="FA4098"/>
                </a:solidFill>
              </a:rPr>
              <a:t>dépendance</a:t>
            </a:r>
          </a:p>
          <a:p>
            <a:pPr lvl="2"/>
            <a:r>
              <a:rPr lang="fr-CA"/>
              <a:t> Mettre à jour les </a:t>
            </a:r>
            <a:r>
              <a:rPr lang="fr-CA">
                <a:solidFill>
                  <a:srgbClr val="FA4098"/>
                </a:solidFill>
              </a:rPr>
              <a:t>dépendances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5207F8-24B1-46E9-8691-296571C6F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66" y="2581989"/>
            <a:ext cx="4482451" cy="2972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051A555-2170-4501-A1C3-C553ADAA0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85" y="5332159"/>
            <a:ext cx="1141310" cy="4441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653B5E-193E-4C26-BF2D-7416805C1822}"/>
              </a:ext>
            </a:extLst>
          </p:cNvPr>
          <p:cNvSpPr txBox="1"/>
          <p:nvPr/>
        </p:nvSpPr>
        <p:spPr>
          <a:xfrm>
            <a:off x="7188766" y="5554239"/>
            <a:ext cx="350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7385D1"/>
                </a:solidFill>
              </a:rPr>
              <a:t>Des gens heureux grâce à npm</a:t>
            </a:r>
          </a:p>
        </p:txBody>
      </p:sp>
    </p:spTree>
    <p:extLst>
      <p:ext uri="{BB962C8B-B14F-4D97-AF65-F5344CB8AC3E}">
        <p14:creationId xmlns:p14="http://schemas.microsoft.com/office/powerpoint/2010/main" val="1695036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.row </a:t>
            </a:r>
            <a:r>
              <a:rPr lang="fr-CA"/>
              <a:t>dans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endParaRPr lang="fr-CA" b="1"/>
          </a:p>
          <a:p>
            <a:pPr lvl="1"/>
            <a:r>
              <a:rPr lang="fr-CA"/>
              <a:t>Bien entendu, on peut insérer des rangées plus petites au sein d’une colonne.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r>
              <a:rPr lang="fr-CA"/>
              <a:t>Ici, notre 2</a:t>
            </a:r>
            <a:r>
              <a:rPr lang="fr-CA" baseline="30000"/>
              <a:t>e</a:t>
            </a:r>
            <a:r>
              <a:rPr lang="fr-CA"/>
              <a:t> colonne contient 2 rangées plus petites.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870359-02E9-4AF7-A31A-5B144FC3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2" y="2364377"/>
            <a:ext cx="4127085" cy="303840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8398ED-C92A-480F-AA7C-75DC1B44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51" y="2632164"/>
            <a:ext cx="7430207" cy="2377441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549404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5FD8C-55E8-4FCF-A555-D2D059A4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Bootstrap : Système de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E7F95-72D4-48CB-BECA-FDE86C9B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Classe </a:t>
            </a:r>
            <a:r>
              <a:rPr lang="fr-CA" b="1">
                <a:solidFill>
                  <a:srgbClr val="F75A3B"/>
                </a:solidFill>
              </a:rPr>
              <a:t>.row </a:t>
            </a:r>
            <a:r>
              <a:rPr lang="fr-CA"/>
              <a:t>dans un élément </a:t>
            </a:r>
            <a:r>
              <a:rPr lang="fr-CA" b="1">
                <a:solidFill>
                  <a:srgbClr val="F75A3B"/>
                </a:solidFill>
              </a:rPr>
              <a:t>.col</a:t>
            </a:r>
            <a:endParaRPr lang="fr-CA" b="1"/>
          </a:p>
          <a:p>
            <a:pPr lvl="1"/>
            <a:r>
              <a:rPr lang="fr-CA"/>
              <a:t>On peut même utiliser des </a:t>
            </a:r>
            <a:r>
              <a:rPr lang="fr-CA">
                <a:solidFill>
                  <a:srgbClr val="F75A3B"/>
                </a:solidFill>
              </a:rPr>
              <a:t>col-N</a:t>
            </a:r>
            <a:r>
              <a:rPr lang="fr-CA"/>
              <a:t> dans les sous-rangées. Ces colonnes se partagent à leur tour l’espace en </a:t>
            </a:r>
            <a:r>
              <a:rPr lang="fr-CA" b="1"/>
              <a:t>12 parties</a:t>
            </a:r>
            <a:r>
              <a:rPr lang="fr-CA"/>
              <a:t>.</a:t>
            </a:r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  <a:p>
            <a:pPr lvl="1"/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F74D48-1825-4403-90B8-12408D8B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0" y="2488475"/>
            <a:ext cx="4253188" cy="3401444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632090-56A8-4A96-B4FC-41968AEB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85" y="2645228"/>
            <a:ext cx="7280242" cy="3135085"/>
          </a:xfrm>
          <a:prstGeom prst="rect">
            <a:avLst/>
          </a:prstGeom>
          <a:ln w="38100">
            <a:solidFill>
              <a:srgbClr val="8197B6"/>
            </a:solidFill>
          </a:ln>
        </p:spPr>
      </p:pic>
    </p:spTree>
    <p:extLst>
      <p:ext uri="{BB962C8B-B14F-4D97-AF65-F5344CB8AC3E}">
        <p14:creationId xmlns:p14="http://schemas.microsoft.com/office/powerpoint/2010/main" val="85174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Télécharger NPM </a:t>
            </a:r>
            <a:r>
              <a:rPr lang="en-CA" noProof="0"/>
              <a:t>🏡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6878"/>
            <a:ext cx="11118135" cy="5026393"/>
          </a:xfrm>
        </p:spPr>
        <p:txBody>
          <a:bodyPr/>
          <a:lstStyle/>
          <a:p>
            <a:r>
              <a:rPr lang="fr-CA"/>
              <a:t> Télécharger </a:t>
            </a:r>
            <a:r>
              <a:rPr lang="fr-CA">
                <a:solidFill>
                  <a:srgbClr val="FA4098"/>
                </a:solidFill>
              </a:rPr>
              <a:t>NPM </a:t>
            </a:r>
            <a:r>
              <a:rPr lang="en-CA">
                <a:solidFill>
                  <a:srgbClr val="FA4098"/>
                </a:solidFill>
              </a:rPr>
              <a:t>📦</a:t>
            </a:r>
            <a:endParaRPr lang="fr-CA">
              <a:solidFill>
                <a:srgbClr val="FA4098"/>
              </a:solidFill>
            </a:endParaRPr>
          </a:p>
          <a:p>
            <a:pPr lvl="1"/>
            <a:r>
              <a:rPr lang="fr-CA"/>
              <a:t> Rendez-vous sur </a:t>
            </a:r>
            <a:r>
              <a:rPr lang="fr-CA">
                <a:hlinkClick r:id="rId2"/>
              </a:rPr>
              <a:t>https://nodejs.org/en/</a:t>
            </a:r>
            <a:r>
              <a:rPr lang="fr-CA"/>
              <a:t> (Oui, </a:t>
            </a:r>
            <a:r>
              <a:rPr lang="fr-CA" i="1">
                <a:solidFill>
                  <a:srgbClr val="FA4098"/>
                </a:solidFill>
              </a:rPr>
              <a:t>node.js</a:t>
            </a:r>
            <a:r>
              <a:rPr lang="fr-CA"/>
              <a:t>)</a:t>
            </a:r>
          </a:p>
          <a:p>
            <a:pPr lvl="2"/>
            <a:r>
              <a:rPr lang="fr-CA"/>
              <a:t> Téléchargez la </a:t>
            </a:r>
            <a:r>
              <a:rPr lang="fr-CA" b="1"/>
              <a:t>version LTS</a:t>
            </a:r>
            <a:r>
              <a:rPr lang="fr-CA"/>
              <a:t> adapté à votre système d’exploitation.</a:t>
            </a:r>
          </a:p>
          <a:p>
            <a:pPr lvl="2"/>
            <a:r>
              <a:rPr lang="fr-CA"/>
              <a:t> Lancer l’installateur.</a:t>
            </a:r>
          </a:p>
          <a:p>
            <a:pPr lvl="2"/>
            <a:r>
              <a:rPr lang="fr-CA"/>
              <a:t> Installez avec les paramètres par défaut.</a:t>
            </a:r>
          </a:p>
          <a:p>
            <a:pPr lvl="2"/>
            <a:endParaRPr lang="fr-CA"/>
          </a:p>
          <a:p>
            <a:pPr lvl="2"/>
            <a:endParaRPr lang="fr-CA"/>
          </a:p>
          <a:p>
            <a:pPr lvl="1"/>
            <a:r>
              <a:rPr lang="fr-CA"/>
              <a:t> On vérifie que c’est bien installé</a:t>
            </a:r>
          </a:p>
          <a:p>
            <a:pPr lvl="2"/>
            <a:r>
              <a:rPr lang="fr-CA"/>
              <a:t> Ouvrez un invite de commandes.</a:t>
            </a:r>
          </a:p>
          <a:p>
            <a:pPr lvl="2"/>
            <a:r>
              <a:rPr lang="fr-CA"/>
              <a:t> Tapez la commande </a:t>
            </a:r>
            <a:r>
              <a:rPr lang="fr-CA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fr-CA"/>
              <a:t>. Si </a:t>
            </a:r>
            <a:r>
              <a:rPr lang="fr-CA">
                <a:solidFill>
                  <a:srgbClr val="FA4098"/>
                </a:solidFill>
              </a:rPr>
              <a:t>npm</a:t>
            </a:r>
            <a:r>
              <a:rPr lang="fr-CA"/>
              <a:t> est bien installé, la console vous proposera de l’aide pour taper des commandes </a:t>
            </a:r>
            <a:r>
              <a:rPr lang="fr-CA">
                <a:solidFill>
                  <a:srgbClr val="FA4098"/>
                </a:solidFill>
              </a:rPr>
              <a:t>npm</a:t>
            </a:r>
            <a:r>
              <a:rPr lang="fr-CA"/>
              <a:t>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FF3793-9931-486A-98D9-72C38272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40" y="1150572"/>
            <a:ext cx="2343477" cy="8192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7C41AD-4041-42EA-B5F2-1D1DA7190E54}"/>
              </a:ext>
            </a:extLst>
          </p:cNvPr>
          <p:cNvSpPr txBox="1"/>
          <p:nvPr/>
        </p:nvSpPr>
        <p:spPr>
          <a:xfrm>
            <a:off x="9327740" y="1969836"/>
            <a:ext cx="243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>
                <a:solidFill>
                  <a:srgbClr val="7385D1"/>
                </a:solidFill>
              </a:rPr>
              <a:t>Vous êtes </a:t>
            </a:r>
            <a:r>
              <a:rPr lang="fr-CA" sz="1200" b="1" i="1">
                <a:solidFill>
                  <a:srgbClr val="7385D1"/>
                </a:solidFill>
              </a:rPr>
              <a:t>Most Users </a:t>
            </a:r>
            <a:r>
              <a:rPr lang="en-CA" sz="1200">
                <a:solidFill>
                  <a:srgbClr val="7385D1"/>
                </a:solidFill>
              </a:rPr>
              <a:t>😏</a:t>
            </a:r>
            <a:endParaRPr lang="fr-CA" sz="1200">
              <a:solidFill>
                <a:srgbClr val="7385D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0FA18A-1DA8-4739-A95E-5825FEBE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321" y="2271641"/>
            <a:ext cx="484804" cy="4848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4744124-9B1C-43AC-8136-2A3387DB3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143" y="3060313"/>
            <a:ext cx="5525271" cy="5048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95E6EEB-7E56-4E73-91BD-60FE8CD3E369}"/>
              </a:ext>
            </a:extLst>
          </p:cNvPr>
          <p:cNvSpPr txBox="1"/>
          <p:nvPr/>
        </p:nvSpPr>
        <p:spPr>
          <a:xfrm>
            <a:off x="1245759" y="3158873"/>
            <a:ext cx="816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7385D1"/>
                </a:solidFill>
              </a:rPr>
              <a:t>Non </a:t>
            </a:r>
            <a:r>
              <a:rPr lang="en-CA" sz="1400">
                <a:solidFill>
                  <a:srgbClr val="7385D1"/>
                </a:solidFill>
              </a:rPr>
              <a:t>😠</a:t>
            </a:r>
            <a:endParaRPr lang="fr-CA" sz="1400">
              <a:solidFill>
                <a:srgbClr val="7385D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925A666-917D-445F-A7C2-E24C5FC4F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358" y="4025513"/>
            <a:ext cx="1327403" cy="3406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6C41463-6AF7-4BF3-A76D-A6A0667D2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468" y="4023181"/>
            <a:ext cx="1657581" cy="34294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8984CED-2AA1-4252-8651-94D1D9E8B288}"/>
              </a:ext>
            </a:extLst>
          </p:cNvPr>
          <p:cNvSpPr txBox="1"/>
          <p:nvPr/>
        </p:nvSpPr>
        <p:spPr>
          <a:xfrm>
            <a:off x="0" y="6550223"/>
            <a:ext cx="1104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noProof="0">
                <a:solidFill>
                  <a:srgbClr val="7385D1"/>
                </a:solidFill>
              </a:rPr>
              <a:t>🏡 Étape nécessaire à la maison seulement. Si vous n’êtes pas sûr d’être à la maison présentement, demandez à un adulte où vous êtes.</a:t>
            </a:r>
            <a:endParaRPr lang="fr-CA" sz="1400">
              <a:solidFill>
                <a:srgbClr val="738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Installer Angular </a:t>
            </a:r>
            <a:r>
              <a:rPr lang="en-CA" noProof="0"/>
              <a:t>🏡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Installer Angular</a:t>
            </a:r>
          </a:p>
          <a:p>
            <a:pPr lvl="1"/>
            <a:r>
              <a:rPr lang="fr-CA"/>
              <a:t> Ouvrez l’invite de commande.</a:t>
            </a:r>
          </a:p>
          <a:p>
            <a:pPr lvl="1"/>
            <a:r>
              <a:rPr lang="fr-CA"/>
              <a:t> Tapez la commande </a:t>
            </a:r>
            <a:r>
              <a:rPr lang="fr-CA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npm install –g @angular/cli</a:t>
            </a:r>
          </a:p>
          <a:p>
            <a:pPr lvl="2"/>
            <a:r>
              <a:rPr lang="fr-CA">
                <a:cs typeface="Courier New" panose="02070309020205020404" pitchFamily="49" charset="0"/>
              </a:rPr>
              <a:t> </a:t>
            </a:r>
            <a:r>
              <a:rPr lang="fr-CA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</a:t>
            </a:r>
            <a:r>
              <a:rPr lang="fr-CA">
                <a:cs typeface="Courier New" panose="02070309020205020404" pitchFamily="49" charset="0"/>
              </a:rPr>
              <a:t> permet d’installer Angular globalement plutôt que seulement dans un projet.</a:t>
            </a:r>
          </a:p>
          <a:p>
            <a:pPr lvl="1"/>
            <a:r>
              <a:rPr lang="fr-CA">
                <a:cs typeface="Courier New" panose="02070309020205020404" pitchFamily="49" charset="0"/>
              </a:rPr>
              <a:t> Plein de choses vont s’installer avec une jolie animation pour la barre de chargement. </a:t>
            </a:r>
            <a:r>
              <a:rPr lang="en-CA">
                <a:cs typeface="Courier New" panose="02070309020205020404" pitchFamily="49" charset="0"/>
              </a:rPr>
              <a:t>✨🎨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E6361C-CC13-418D-B955-3633D3529335}"/>
              </a:ext>
            </a:extLst>
          </p:cNvPr>
          <p:cNvSpPr txBox="1"/>
          <p:nvPr/>
        </p:nvSpPr>
        <p:spPr>
          <a:xfrm>
            <a:off x="0" y="6550223"/>
            <a:ext cx="500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noProof="0">
                <a:solidFill>
                  <a:srgbClr val="7385D1"/>
                </a:solidFill>
              </a:rPr>
              <a:t>🏡 Étape nécessaire à la maison seulement.</a:t>
            </a:r>
            <a:endParaRPr lang="fr-CA" sz="1400">
              <a:solidFill>
                <a:srgbClr val="7385D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D3A15B-2EBC-4C52-96DF-1E554893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77" y="1503030"/>
            <a:ext cx="1327403" cy="3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0FC1-9E66-45C3-9A86-E961EC60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Créer un projet Angular</a:t>
            </a:r>
            <a:endParaRPr lang="fr-CA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DAB1C9-3E9F-46A8-9B9D-945F44DE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</a:t>
            </a:r>
            <a:r>
              <a:rPr lang="fr-CA">
                <a:solidFill>
                  <a:srgbClr val="FA4098"/>
                </a:solidFill>
              </a:rPr>
              <a:t>Créer un projet Angular </a:t>
            </a:r>
            <a:r>
              <a:rPr lang="en-CA">
                <a:solidFill>
                  <a:srgbClr val="FA4098"/>
                </a:solidFill>
              </a:rPr>
              <a:t>🧰</a:t>
            </a:r>
            <a:endParaRPr lang="fr-CA">
              <a:solidFill>
                <a:srgbClr val="FA4098"/>
              </a:solidFill>
            </a:endParaRPr>
          </a:p>
          <a:p>
            <a:pPr lvl="1"/>
            <a:r>
              <a:rPr lang="fr-CA"/>
              <a:t> Avec l’explorateur de fichiers, rendez-vous dans le répertoire de votre choix.</a:t>
            </a:r>
          </a:p>
          <a:p>
            <a:pPr lvl="1"/>
            <a:r>
              <a:rPr lang="fr-CA"/>
              <a:t> Faites </a:t>
            </a:r>
            <a:r>
              <a:rPr lang="fr-CA">
                <a:solidFill>
                  <a:srgbClr val="FA4098"/>
                </a:solidFill>
              </a:rPr>
              <a:t>Shift</a:t>
            </a:r>
            <a:r>
              <a:rPr lang="fr-CA"/>
              <a:t> + </a:t>
            </a:r>
            <a:r>
              <a:rPr lang="fr-CA">
                <a:solidFill>
                  <a:srgbClr val="FA4098"/>
                </a:solidFill>
              </a:rPr>
              <a:t>Clic-droit</a:t>
            </a:r>
            <a:r>
              <a:rPr lang="fr-CA"/>
              <a:t> dans l’explorateur -&gt; </a:t>
            </a:r>
            <a:r>
              <a:rPr lang="fr-CA">
                <a:solidFill>
                  <a:srgbClr val="FA4098"/>
                </a:solidFill>
              </a:rPr>
              <a:t>Ouvrir Powershell</a:t>
            </a:r>
          </a:p>
          <a:p>
            <a:pPr lvl="2"/>
            <a:r>
              <a:rPr lang="fr-CA"/>
              <a:t> Tapez la commande </a:t>
            </a:r>
            <a:r>
              <a:rPr lang="fr-CA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ng new nomDeVotreProjet</a:t>
            </a:r>
          </a:p>
          <a:p>
            <a:pPr lvl="2"/>
            <a:r>
              <a:rPr lang="fr-CA"/>
              <a:t> Lors de la création du projet, il faut répondre à deux questions :</a:t>
            </a:r>
          </a:p>
          <a:p>
            <a:pPr lvl="3"/>
            <a:r>
              <a:rPr lang="fr-CA"/>
              <a:t> Veut-on ajouter le routage ? -&gt; </a:t>
            </a:r>
            <a:r>
              <a:rPr lang="fr-CA">
                <a:solidFill>
                  <a:srgbClr val="FA4098"/>
                </a:solidFill>
              </a:rPr>
              <a:t>Oui</a:t>
            </a:r>
            <a:r>
              <a:rPr lang="fr-CA"/>
              <a:t> ou </a:t>
            </a:r>
            <a:r>
              <a:rPr lang="fr-CA">
                <a:solidFill>
                  <a:srgbClr val="FA4098"/>
                </a:solidFill>
              </a:rPr>
              <a:t>non</a:t>
            </a:r>
            <a:r>
              <a:rPr lang="fr-CA"/>
              <a:t>, ça dépendra de la situation.</a:t>
            </a:r>
          </a:p>
          <a:p>
            <a:pPr lvl="3"/>
            <a:r>
              <a:rPr lang="fr-CA"/>
              <a:t> Quel format pour les feuilles de styles ? -&gt; Toujours </a:t>
            </a:r>
            <a:r>
              <a:rPr lang="fr-CA">
                <a:solidFill>
                  <a:srgbClr val="FA4098"/>
                </a:solidFill>
              </a:rPr>
              <a:t>CSS</a:t>
            </a:r>
            <a:r>
              <a:rPr lang="fr-CA"/>
              <a:t>.</a:t>
            </a:r>
          </a:p>
          <a:p>
            <a:pPr lvl="2"/>
            <a:r>
              <a:rPr lang="fr-CA"/>
              <a:t> Vous aurez ensuite un dossier avec votre </a:t>
            </a:r>
            <a:r>
              <a:rPr lang="fr-CA">
                <a:solidFill>
                  <a:srgbClr val="FA4098"/>
                </a:solidFill>
              </a:rPr>
              <a:t>projet Angular </a:t>
            </a:r>
            <a:r>
              <a:rPr lang="fr-CA"/>
              <a:t>et plein de fichiers déjà créés.</a:t>
            </a:r>
          </a:p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DC3244-49B8-4CFC-B6F3-797048D4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64" y="4015477"/>
            <a:ext cx="1305107" cy="2191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674A33-3B0B-4001-9673-8EE1359F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328" y="3887016"/>
            <a:ext cx="1324160" cy="29055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C82610-A10E-4DF4-9020-DAAA88EA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701"/>
            <a:ext cx="880299" cy="880299"/>
          </a:xfrm>
          <a:prstGeom prst="rect">
            <a:avLst/>
          </a:prstGeom>
        </p:spPr>
      </p:pic>
      <p:sp>
        <p:nvSpPr>
          <p:cNvPr id="3" name="Bulle narrative : ronde 2">
            <a:extLst>
              <a:ext uri="{FF2B5EF4-FFF2-40B4-BE49-F238E27FC236}">
                <a16:creationId xmlns:a16="http://schemas.microsoft.com/office/drawing/2014/main" id="{1A0CF1E4-B817-4E9F-AE10-E09C08052C05}"/>
              </a:ext>
            </a:extLst>
          </p:cNvPr>
          <p:cNvSpPr/>
          <p:nvPr/>
        </p:nvSpPr>
        <p:spPr>
          <a:xfrm>
            <a:off x="286551" y="5474328"/>
            <a:ext cx="1554395" cy="536028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738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>
                <a:solidFill>
                  <a:srgbClr val="7385D1"/>
                </a:solidFill>
              </a:rPr>
              <a:t>C’est super !</a:t>
            </a:r>
          </a:p>
        </p:txBody>
      </p:sp>
    </p:spTree>
    <p:extLst>
      <p:ext uri="{BB962C8B-B14F-4D97-AF65-F5344CB8AC3E}">
        <p14:creationId xmlns:p14="http://schemas.microsoft.com/office/powerpoint/2010/main" val="22830320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2CF1DC3892F46B577B577E19A808E" ma:contentTypeVersion="5" ma:contentTypeDescription="Crée un document." ma:contentTypeScope="" ma:versionID="9479b09eb9e717a487343c08785b79e7">
  <xsd:schema xmlns:xsd="http://www.w3.org/2001/XMLSchema" xmlns:xs="http://www.w3.org/2001/XMLSchema" xmlns:p="http://schemas.microsoft.com/office/2006/metadata/properties" xmlns:ns2="69f47043-3d61-4591-af3b-123126e82861" xmlns:ns3="11459ee2-a6c3-4260-926d-4744e9610a07" targetNamespace="http://schemas.microsoft.com/office/2006/metadata/properties" ma:root="true" ma:fieldsID="44a6fe09470061eb347947dead19bb1f" ns2:_="" ns3:_="">
    <xsd:import namespace="69f47043-3d61-4591-af3b-123126e82861"/>
    <xsd:import namespace="11459ee2-a6c3-4260-926d-4744e9610a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47043-3d61-4591-af3b-123126e82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59ee2-a6c3-4260-926d-4744e9610a0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BD4E3F-366D-4C21-B678-CD16BECA384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3ab252c-4429-4d3c-b354-a26bac7f17c4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3759EC-D2BF-425F-8936-B00066DA0C9D}"/>
</file>

<file path=customXml/itemProps3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17709</TotalTime>
  <Words>4714</Words>
  <Application>Microsoft Office PowerPoint</Application>
  <PresentationFormat>Widescreen</PresentationFormat>
  <Paragraphs>556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Thème Office</vt:lpstr>
      <vt:lpstr>Semaine 1</vt:lpstr>
      <vt:lpstr>Menu du jour</vt:lpstr>
      <vt:lpstr>C’est quoi Angular ?</vt:lpstr>
      <vt:lpstr>Pourquoi Angular ?</vt:lpstr>
      <vt:lpstr>Outils nécessaires pour Angular</vt:lpstr>
      <vt:lpstr>NPM</vt:lpstr>
      <vt:lpstr>Télécharger NPM 🏡</vt:lpstr>
      <vt:lpstr>Installer Angular 🏡</vt:lpstr>
      <vt:lpstr>Créer un projet Angular</vt:lpstr>
      <vt:lpstr>Installer une dépendance</vt:lpstr>
      <vt:lpstr>Désinstaller une dépendance</vt:lpstr>
      <vt:lpstr>Réinstaller les dépendances</vt:lpstr>
      <vt:lpstr>TypeScript c’est quoi</vt:lpstr>
      <vt:lpstr>TypeScript</vt:lpstr>
      <vt:lpstr>TypeScript : fonctions</vt:lpstr>
      <vt:lpstr>TypeScript : Classes</vt:lpstr>
      <vt:lpstr>TypeScript : Classes</vt:lpstr>
      <vt:lpstr>TypeScript : Classes</vt:lpstr>
      <vt:lpstr>TypeScript : Classes</vt:lpstr>
      <vt:lpstr>TypeScript : Classes</vt:lpstr>
      <vt:lpstr>Visual Studio Code</vt:lpstr>
      <vt:lpstr>Visual Studio Code</vt:lpstr>
      <vt:lpstr>Bootstrap</vt:lpstr>
      <vt:lpstr>Angular</vt:lpstr>
      <vt:lpstr>Créer et lancer son premier projet Angular</vt:lpstr>
      <vt:lpstr>Fichiers et composants Angular</vt:lpstr>
      <vt:lpstr>Fichiers et composants Angular</vt:lpstr>
      <vt:lpstr>Fichiers et composants Angular</vt:lpstr>
      <vt:lpstr>Afficher une variable</vt:lpstr>
      <vt:lpstr>Afficher une variable</vt:lpstr>
      <vt:lpstr>Afficher une liste</vt:lpstr>
      <vt:lpstr>Afficher une liste</vt:lpstr>
      <vt:lpstr>Afficher une liste</vt:lpstr>
      <vt:lpstr>Affichage conditionnel</vt:lpstr>
      <vt:lpstr>Événement simple</vt:lpstr>
      <vt:lpstr>Événement simple</vt:lpstr>
      <vt:lpstr>Événement simple</vt:lpstr>
      <vt:lpstr>Mini formulaire</vt:lpstr>
      <vt:lpstr>Mini formulaire</vt:lpstr>
      <vt:lpstr>Mini formulaire</vt:lpstr>
      <vt:lpstr>Mini formulaire</vt:lpstr>
      <vt:lpstr>Mini formulaire</vt:lpstr>
      <vt:lpstr>Bootstrap : Système de grilles</vt:lpstr>
      <vt:lpstr>Bootstrap : Système de grilles</vt:lpstr>
      <vt:lpstr>Bootstrap : Système de grilles</vt:lpstr>
      <vt:lpstr>Bootstrap : Système de grilles</vt:lpstr>
      <vt:lpstr>Bootstrap : Système de grilles</vt:lpstr>
      <vt:lpstr>Bootstrap : Système de grilles</vt:lpstr>
      <vt:lpstr>Bootstrap : Système de grilles</vt:lpstr>
      <vt:lpstr>Bootstrap : Système de grilles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  <vt:lpstr>Bootstrap : Système de grille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Pelletier Maxime</cp:lastModifiedBy>
  <cp:revision>4282</cp:revision>
  <dcterms:created xsi:type="dcterms:W3CDTF">2021-06-05T18:50:42Z</dcterms:created>
  <dcterms:modified xsi:type="dcterms:W3CDTF">2023-02-25T16:25:33Z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0x0101001992CF1DC3892F46B577B577E19A808E</vt:lpwstr>
  </property>
</Properties>
</file>